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74" r:id="rId4"/>
    <p:sldId id="290" r:id="rId5"/>
    <p:sldId id="261" r:id="rId6"/>
    <p:sldId id="257" r:id="rId7"/>
    <p:sldId id="288" r:id="rId8"/>
    <p:sldId id="277" r:id="rId9"/>
    <p:sldId id="265" r:id="rId10"/>
    <p:sldId id="270" r:id="rId11"/>
    <p:sldId id="271" r:id="rId12"/>
    <p:sldId id="272" r:id="rId13"/>
    <p:sldId id="275" r:id="rId14"/>
    <p:sldId id="266" r:id="rId15"/>
    <p:sldId id="281" r:id="rId16"/>
    <p:sldId id="282" r:id="rId17"/>
    <p:sldId id="268" r:id="rId18"/>
    <p:sldId id="262" r:id="rId19"/>
    <p:sldId id="276" r:id="rId20"/>
    <p:sldId id="292" r:id="rId21"/>
    <p:sldId id="263" r:id="rId22"/>
    <p:sldId id="264" r:id="rId23"/>
    <p:sldId id="295" r:id="rId24"/>
    <p:sldId id="280" r:id="rId25"/>
    <p:sldId id="298" r:id="rId26"/>
    <p:sldId id="293" r:id="rId27"/>
    <p:sldId id="296" r:id="rId28"/>
    <p:sldId id="294" r:id="rId29"/>
    <p:sldId id="279" r:id="rId30"/>
    <p:sldId id="285" r:id="rId31"/>
    <p:sldId id="291" r:id="rId32"/>
    <p:sldId id="278" r:id="rId33"/>
    <p:sldId id="287" r:id="rId34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B2680FD-C074-4981-ADB3-DFB975198E5E}">
          <p14:sldIdLst>
            <p14:sldId id="256"/>
          </p14:sldIdLst>
        </p14:section>
        <p14:section name="Outline" id="{C9AA7797-838F-49B6-8D39-2AD6C5F12BEF}">
          <p14:sldIdLst>
            <p14:sldId id="260"/>
          </p14:sldIdLst>
        </p14:section>
        <p14:section name="Motivation" id="{86C08975-F985-4FCA-A0DA-F1D8A4B47425}">
          <p14:sldIdLst>
            <p14:sldId id="274"/>
            <p14:sldId id="290"/>
            <p14:sldId id="261"/>
          </p14:sldIdLst>
        </p14:section>
        <p14:section name="The Design" id="{80A04D95-D529-4905-B661-543870F0CB07}">
          <p14:sldIdLst>
            <p14:sldId id="257"/>
            <p14:sldId id="288"/>
            <p14:sldId id="277"/>
            <p14:sldId id="265"/>
            <p14:sldId id="270"/>
            <p14:sldId id="271"/>
            <p14:sldId id="272"/>
            <p14:sldId id="275"/>
            <p14:sldId id="266"/>
            <p14:sldId id="281"/>
            <p14:sldId id="282"/>
            <p14:sldId id="268"/>
            <p14:sldId id="262"/>
            <p14:sldId id="276"/>
            <p14:sldId id="292"/>
            <p14:sldId id="263"/>
            <p14:sldId id="264"/>
            <p14:sldId id="295"/>
            <p14:sldId id="280"/>
            <p14:sldId id="298"/>
            <p14:sldId id="293"/>
            <p14:sldId id="296"/>
            <p14:sldId id="294"/>
          </p14:sldIdLst>
        </p14:section>
        <p14:section name="Case Study" id="{CD9CD292-E708-450B-A19C-32EB48810652}">
          <p14:sldIdLst>
            <p14:sldId id="279"/>
            <p14:sldId id="285"/>
            <p14:sldId id="291"/>
            <p14:sldId id="278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56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0E08741-929F-3568-87D1-4F62B782C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8AC485-C729-771B-4CD8-1FC4FBB930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791B-35C7-4402-8A5E-F5275D5FC88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606F36-BC2C-084E-76F2-6FF3A0F2F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39F341-76A9-4910-CC27-F8E8E1319E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C4D2-68A1-4370-A737-71F39E1E9C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4666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FAFF5-D02F-4938-919E-27C8A444F92F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65D7-280E-480C-9CA3-DAD392209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99114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718F71C5-4CE2-EF36-DA13-29256C27266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649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41E6CAD8-5C09-5673-33B6-BC058B4BC7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24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5557F11D-58D3-6A81-B519-548007BEBE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76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9B4DCC1F-DB3C-EA96-4B81-DA3615B4BE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484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1A87896F-6601-E756-5EBB-3FC0ED80C4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166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4A825FE3-CE9A-9F76-46E6-3DF7C63B28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725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9A6C7046-8A14-081B-C3B5-B2E332C3A5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754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1B617E41-08FB-4AB8-6B4E-34FCAF16DA2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160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377B1515-F144-6F8B-7F5C-237AF7EA16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101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BE4969F8-2444-3151-1062-E9BBBA17E1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666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A4FF5836-32D3-E101-24B9-8897CC843F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65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0F5EE5D9-A55F-5D8B-531A-6F88AA7E304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93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6C00B8FC-BE9F-02D7-C020-4E092BDBB1E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646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796188EA-F29C-D0E8-6CCC-6880244C27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1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4463D2B4-D0DB-2300-8994-65B5A26B2DB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23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49BD19F3-953E-22C8-1411-256CA7965F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172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B52BD3F1-C118-ABAC-F026-F81047E614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831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E195009B-C9CD-1779-E487-322E59199F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177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44128154-C02C-4204-AF58-1731B8AD65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284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B5D5C03C-8A07-F610-D73B-1D2A5F5A2D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70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6252C532-5133-F33D-0A4B-058E86CC748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140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1255B881-5B12-789D-3510-55E34135961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89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4869083D-A601-91C3-880A-16ED360F31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355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F94E9F04-625B-5EAD-6B6F-931A430EB70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96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EB038006-4DA9-952E-C139-9EAA741182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844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2F62B5F1-5244-6542-675A-187C69257C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6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EA8DF53B-072D-5D17-4058-CB1F6260DEE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8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85FBFBCF-EA06-C36D-89A6-11C341CF69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1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000D163C-CAF3-514C-63AE-F4538DB1A7F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06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8B420F12-89EC-01F0-3238-D69939D1DB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35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DDEE98D7-0BF7-3996-DDF1-7B59C78B03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29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8F3B8078-7DA0-191E-F231-783F7D15E2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16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165D7-280E-480C-9CA3-DAD3922098C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1A90131D-0932-9877-F555-9D57E576119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26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09601" y="457201"/>
            <a:ext cx="11029951" cy="598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1"/>
            <a:ext cx="10363200" cy="16986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85344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188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47F8-C737-4531-BC41-F2B120D8413F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F7A2FB-5E63-4F6B-AD89-DAD0D43D40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211B-1892-400D-BA17-8787C84FD50A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21A300-A8DA-4985-B9D1-8777291959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3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0D075-FF75-404A-B32B-7FD51FFAEEB8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9EA510-711E-4808-BDFF-EEB70A6ECC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/>
            </a:lvl1pPr>
            <a:lvl2pPr>
              <a:spcBef>
                <a:spcPts val="600"/>
              </a:spcBef>
              <a:buClr>
                <a:schemeClr val="tx2"/>
              </a:buClr>
              <a:defRPr/>
            </a:lvl2pPr>
            <a:lvl3pPr>
              <a:spcBef>
                <a:spcPts val="400"/>
              </a:spcBef>
              <a:buClr>
                <a:schemeClr val="tx2"/>
              </a:buClr>
              <a:defRPr/>
            </a:lvl3pPr>
            <a:lvl4pPr>
              <a:spcBef>
                <a:spcPts val="300"/>
              </a:spcBef>
              <a:buClr>
                <a:schemeClr val="tx2"/>
              </a:buClr>
              <a:defRPr/>
            </a:lvl4pPr>
            <a:lvl5pPr>
              <a:spcBef>
                <a:spcPts val="3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09600" y="914400"/>
            <a:ext cx="10972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9C553D63-66A4-862A-7856-735EB5F8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B04485-EBB8-E158-F51A-2B806F70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90D83-F886-414B-A4B8-408CCA6F92CE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E256D7-9BF6-E341-02D2-9CFA8BF2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DDF22E-9F0C-5D87-A2BB-D911C9A2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63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CEA7-5FB2-4483-9304-09270FC30CD6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84C9EF03-0687-E1F4-366D-F8859AEA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79" y="6324596"/>
            <a:ext cx="2938131" cy="396875"/>
          </a:xfrm>
        </p:spPr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4A7046A1-0D05-4A1B-5A8B-44873405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5887" y="6324596"/>
            <a:ext cx="736271" cy="396875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7109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1729-3108-41AB-8F10-0A56910C64B7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A6D86-DBBA-4E58-B0C7-18EC35491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BEC3-4055-4A7D-BFAB-C64DF35E54C2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914400"/>
            <a:ext cx="10972800" cy="0"/>
          </a:xfrm>
          <a:prstGeom prst="line">
            <a:avLst/>
          </a:prstGeom>
          <a:ln w="50800" cap="flat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94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3D4C-734E-418B-802C-6BC4DD143DB8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191DFC-BCA0-443D-B994-97C841DC04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D138-A27C-46ED-9D26-442C792D07C6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45DFE7-D7AD-4ECD-A9C8-CA1FF5BAF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93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DF9C-1AA1-44A8-8DBD-A41EDD05F750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A54A8-AC05-4E51-97BF-0AE6FFDEEB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4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E02A-F5B0-42E6-894F-2F7CD1282F9D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048402-9490-480C-B493-607B1E84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3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1"/>
            <a:ext cx="109728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24601"/>
            <a:ext cx="284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1180BD-8FDD-46B1-A4C3-F17CB73030D1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04579" y="6324596"/>
            <a:ext cx="293813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45887" y="6324596"/>
            <a:ext cx="73627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AC91B2-1DBA-46AB-A040-580C8B45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2531" y="-95072"/>
            <a:ext cx="184785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b="1"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S \cup T .io</a:t>
            </a:r>
            <a:endParaRPr lang="zh-CN" altLang="en-US" b="1"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5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uptio/sedeve-ki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cuptio/tlaplus-specificatio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86039-6FF8-41BB-BC38-CCB1580C1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/>
              <a:t>Specification-Driven Development </a:t>
            </a:r>
            <a:br>
              <a:rPr lang="en-US" altLang="zh-CN"/>
            </a:br>
            <a:r>
              <a:rPr lang="en-US" altLang="zh-CN"/>
              <a:t>With TLA+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AFA9D9-B613-4CDE-98F7-8538830FD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0" y="3810000"/>
            <a:ext cx="7975600" cy="1219200"/>
          </a:xfrm>
        </p:spPr>
        <p:txBody>
          <a:bodyPr/>
          <a:lstStyle/>
          <a:p>
            <a:r>
              <a:rPr lang="en-US" altLang="zh-CN"/>
              <a:t>                 Guo Hua                             Zhou Xuan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8733F2-6A68-4912-B107-3234C05BE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4506683"/>
            <a:ext cx="1219200" cy="1219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C18341-D292-4297-9B6F-21998FBB0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05" y="4506683"/>
            <a:ext cx="1219200" cy="1219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5A239A-31FF-40FC-81E2-CC4C40E27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61" y="451081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8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582C757-A5FE-45C1-9B63-D51C7C4B70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An I/O automata A includes several components: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𝒔𝒊𝒈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b="1" i="1"/>
                  <a:t>: </a:t>
                </a:r>
                <a:r>
                  <a:rPr lang="en-US" altLang="zh-CN"/>
                  <a:t>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𝑎𝑐𝑡𝑖𝑜𝑛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𝑠𝑖𝑔𝑛𝑎𝑡𝑢𝑟𝑒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/>
                  <a:t>, or action for short,  describes the I/O automata by three disjoint sets of actions, the </a:t>
                </a:r>
              </a:p>
              <a:p>
                <a:pPr lvl="2"/>
                <a:r>
                  <a:rPr lang="en-US" altLang="zh-CN"/>
                  <a:t>input actions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</a:p>
              <a:p>
                <a:pPr lvl="2"/>
                <a:r>
                  <a:rPr lang="en-US" altLang="zh-CN"/>
                  <a:t>output actions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  </a:t>
                </a:r>
              </a:p>
              <a:p>
                <a:pPr lvl="2"/>
                <a:r>
                  <a:rPr lang="en-US" altLang="zh-CN"/>
                  <a:t>internal actions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𝒔𝒕𝒂𝒕𝒆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b="1" i="1"/>
                  <a:t>: </a:t>
                </a:r>
                <a:r>
                  <a:rPr lang="en-US" altLang="zh-CN"/>
                  <a:t>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𝑓𝑖𝑛𝑖𝑡𝑒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𝑠𝑡𝑎𝑡𝑒𝑠</m:t>
                    </m:r>
                  </m:oMath>
                </a14:m>
                <a:r>
                  <a:rPr lang="en-US" altLang="zh-CN"/>
                  <a:t>, a special state is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𝑖𝑛𝑖𝑡𝑖𝑎𝑙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𝑠𝑡𝑎𝑡𝑒𝑠</m:t>
                    </m:r>
                  </m:oMath>
                </a14:m>
                <a:r>
                  <a:rPr lang="en-US" altLang="zh-CN"/>
                  <a:t>, which is a nonempty subset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/>
                  <a:t>and can be written as 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𝒔𝒕𝒂𝒓𝒕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.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𝒕𝒓𝒂𝒏𝒔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/>
                  <a:t>: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𝑡𝑟𝑎𝑛𝑠𝑖𝑡𝑖𝑜𝑛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𝑟𝑒𝑙𝑎𝑡𝑖𝑜𝑛</m:t>
                    </m:r>
                  </m:oMath>
                </a14:m>
                <a:r>
                  <a:rPr lang="en-US" altLang="zh-CN"/>
                  <a:t>, for a nonempty subset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/>
                  <a:t>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/>
                  <a:t>and an action </a:t>
                </a:r>
                <a14:m>
                  <m:oMath xmlns:m="http://schemas.openxmlformats.org/officeDocument/2006/math">
                    <m:r>
                      <a:rPr lang="el-GR" altLang="zh-CN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/>
                  <a:t>,  there is a nonempty state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/>
                  <a:t>is subset of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/>
                  <a:t>, and the transition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𝑡𝑟𝑎𝑛𝑠</m:t>
                    </m:r>
                    <m:d>
                      <m:d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CN" i="1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𝒕𝒂𝒔𝒌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𝑡𝑎𝑠𝑘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𝑝𝑎𝑟𝑡𝑖𝑡𝑖𝑜𝑛</m:t>
                    </m:r>
                  </m:oMath>
                </a14:m>
                <a:r>
                  <a:rPr lang="en-US" altLang="zh-CN"/>
                  <a:t>, represents a combination of action </a:t>
                </a:r>
                <a:br>
                  <a:rPr lang="en-US" altLang="zh-CN"/>
                </a:br>
                <a:r>
                  <a:rPr lang="en-US" altLang="zh-CN"/>
                  <a:t>sequences grouped</a:t>
                </a:r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582C757-A5FE-45C1-9B63-D51C7C4B70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611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33ED71F5-4299-4261-8494-A37C74CF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I/O automata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3A7788-7471-4508-82F8-F1F327E7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1E349-6157-401D-8851-2C505E218801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429610-D62F-478F-AF6B-6503D1BF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9BE695-140A-4622-9ABE-2E0CEE3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90ADA88-08E0-41B1-AAD7-4F7020043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We then defined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𝑡𝑟𝑎𝑐𝑒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 of automata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𝑡𝑟𝑎𝑐𝑒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  is a finite sequence: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𝑡𝑟𝑎𝑐𝑒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CN"/>
              </a:p>
              <a:p>
                <a:pPr lvl="1"/>
                <a:r>
                  <a:rPr lang="en-US" altLang="zh-CN" b="0"/>
                  <a:t>in which, there are,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𝑠𝑡𝑎𝑡𝑒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0≤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US" altLang="zh-CN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𝑡𝑟𝑎𝑛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0≤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b="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b="0"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𝑠𝑡𝑎𝑟𝑡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CN" b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90ADA88-08E0-41B1-AAD7-4F7020043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611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0CDD2020-D87B-4F38-9BCB-4AF2632F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I/O automata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F1D7D1-23C9-4DF3-9229-58E99FF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EA004-C3C0-4733-995D-4AAFBE9E8B08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67A37B-594C-42D9-AF5E-51BE6E2A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8724C3-E44C-44CF-B5BB-8797699A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0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4491AAD-D3EF-4B1E-AE3D-C49C8FFC7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The developer must identify the system events </a:t>
            </a:r>
          </a:p>
          <a:p>
            <a:pPr lvl="1"/>
            <a:r>
              <a:rPr lang="en-US" altLang="zh-CN"/>
              <a:t>that should be defined as actions in each I/O automata </a:t>
            </a:r>
          </a:p>
          <a:p>
            <a:pPr lvl="1"/>
            <a:r>
              <a:rPr lang="en-US" altLang="zh-CN"/>
              <a:t>and their respective action types (input, output, or internal)</a:t>
            </a:r>
          </a:p>
          <a:p>
            <a:pPr lvl="1"/>
            <a:r>
              <a:rPr lang="en-US" altLang="zh-CN"/>
              <a:t>not all system events need to be modeled as actions</a:t>
            </a:r>
          </a:p>
          <a:p>
            <a:pPr lvl="2"/>
            <a:r>
              <a:rPr lang="en-US" altLang="zh-CN"/>
              <a:t>Ex, sequential code operating within the same thread</a:t>
            </a:r>
          </a:p>
          <a:p>
            <a:pPr lvl="1"/>
            <a:r>
              <a:rPr lang="en-US" altLang="zh-CN"/>
              <a:t>non-deterministic behavior is difficult to test, and needs to be modeled as actions</a:t>
            </a:r>
          </a:p>
          <a:p>
            <a:pPr lvl="2"/>
            <a:r>
              <a:rPr lang="en-US" altLang="zh-CN"/>
              <a:t>Node Failures</a:t>
            </a:r>
          </a:p>
          <a:p>
            <a:pPr lvl="2"/>
            <a:r>
              <a:rPr lang="en-US" altLang="zh-CN"/>
              <a:t>Concurrency</a:t>
            </a:r>
          </a:p>
          <a:p>
            <a:pPr lvl="2"/>
            <a:r>
              <a:rPr lang="en-US" altLang="zh-CN"/>
              <a:t>Asynchronous messages that can be lost, arrive out of order or be duplicated</a:t>
            </a:r>
          </a:p>
          <a:p>
            <a:r>
              <a:rPr lang="en-US" altLang="zh-CN"/>
              <a:t>Use the I/O automata to generate a trace set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88F8577F-C3FF-43D0-A4AF-BF302153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Specifying System Using I/O automata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F06E78-027A-4B83-9038-FA45B8C0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B275A-85B9-4AC5-86FB-93C0C8F3455D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11E9B-E024-447C-9729-979C59A0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4E83F1-D71C-4994-A421-5870C9A1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5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D821D721-D093-43EE-B571-3CB282EA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Specifying I/O automata with TLA+</a:t>
                </a:r>
              </a:p>
              <a:p>
                <a:r>
                  <a:rPr lang="en-US" altLang="zh-CN"/>
                  <a:t>In the TLA+ specification, we add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__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𝑎𝑐𝑡𝑖𝑜𝑛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__ </m:t>
                    </m:r>
                  </m:oMath>
                </a14:m>
                <a:r>
                  <a:rPr lang="en-US" altLang="zh-CN"/>
                  <a:t>variable to save the necessary states and signatures of the I/O automata</a:t>
                </a:r>
              </a:p>
              <a:p>
                <a:r>
                  <a:rPr lang="en-US" altLang="zh-CN"/>
                  <a:t>The signature includes </a:t>
                </a:r>
              </a:p>
              <a:p>
                <a:pPr lvl="1"/>
                <a:r>
                  <a:rPr lang="en-US" altLang="zh-CN"/>
                  <a:t>Action types: input/output/internal</a:t>
                </a:r>
              </a:p>
              <a:p>
                <a:pPr lvl="2"/>
                <a:r>
                  <a:rPr lang="en-US" altLang="zh-CN"/>
                  <a:t>We extend the input to sub-types: setup, check, and message</a:t>
                </a:r>
              </a:p>
              <a:p>
                <a:pPr lvl="3"/>
                <a:r>
                  <a:rPr lang="en-US" altLang="zh-CN"/>
                  <a:t>Setup keeps initialize states</a:t>
                </a:r>
              </a:p>
              <a:p>
                <a:pPr lvl="3"/>
                <a:r>
                  <a:rPr lang="en-US" altLang="zh-CN"/>
                  <a:t>Check keeps the expected states of the model’s current step</a:t>
                </a:r>
              </a:p>
              <a:p>
                <a:pPr lvl="3"/>
                <a:r>
                  <a:rPr lang="en-US" altLang="zh-CN"/>
                  <a:t>Message depicts the message send between task(thread/process/server node)</a:t>
                </a:r>
              </a:p>
              <a:p>
                <a:pPr lvl="1"/>
                <a:r>
                  <a:rPr lang="en-US" altLang="zh-CN"/>
                  <a:t>The necessary payload</a:t>
                </a:r>
              </a:p>
              <a:p>
                <a:r>
                  <a:rPr lang="en-US" altLang="zh-CN"/>
                  <a:t>Task partition can be,</a:t>
                </a:r>
              </a:p>
              <a:p>
                <a:pPr lvl="1"/>
                <a:r>
                  <a:rPr lang="en-US" altLang="zh-CN"/>
                  <a:t>Thread</a:t>
                </a:r>
                <a:r>
                  <a:rPr lang="zh-CN" altLang="en-US"/>
                  <a:t>， </a:t>
                </a:r>
                <a:r>
                  <a:rPr lang="en-US" altLang="zh-CN"/>
                  <a:t>Process,  Server Node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D821D721-D093-43EE-B571-3CB282EA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611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8D1E9AB6-2E7A-4053-B9F6-ACF75A2E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Specifying System Using I/O automata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0C8DDA9-74C5-430E-AD7D-6FF6AB15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71CAA-AC3E-429F-985B-6B64CFCBB471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F83862-631F-4401-898A-1CE8F158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151D95-2D7F-4837-BE71-70E639AE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0548944-561B-486D-A340-49B1FC223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Run the TLC model checker to verify the correctness</a:t>
            </a:r>
          </a:p>
          <a:p>
            <a:pPr lvl="1"/>
            <a:r>
              <a:rPr lang="en-US" altLang="zh-CN"/>
              <a:t>Safety and Liveness</a:t>
            </a:r>
          </a:p>
          <a:p>
            <a:r>
              <a:rPr lang="en-US" altLang="zh-CN"/>
              <a:t>Make sure the model is bounded</a:t>
            </a:r>
          </a:p>
          <a:p>
            <a:pPr lvl="1"/>
            <a:r>
              <a:rPr lang="en-US" altLang="zh-CN"/>
              <a:t>Unbounded model cannot generate a finite trace set</a:t>
            </a:r>
          </a:p>
          <a:p>
            <a:r>
              <a:rPr lang="en-US" altLang="zh-CN"/>
              <a:t>Control the model size</a:t>
            </a:r>
          </a:p>
          <a:p>
            <a:pPr lvl="1"/>
            <a:r>
              <a:rPr lang="en-US" altLang="zh-CN"/>
              <a:t>Use view to ignore some untrivial variable</a:t>
            </a:r>
          </a:p>
          <a:p>
            <a:pPr lvl="1"/>
            <a:r>
              <a:rPr lang="en-US" altLang="zh-CN"/>
              <a:t>Symmetry and view need some tricky to generate continuous trace</a:t>
            </a:r>
          </a:p>
          <a:p>
            <a:pPr lvl="2"/>
            <a:r>
              <a:rPr lang="en-US" altLang="zh-CN"/>
              <a:t>Add a UUID to each action, record each action UUID and its previous state’s action UUID </a:t>
            </a:r>
          </a:p>
          <a:p>
            <a:pPr lvl="2"/>
            <a:r>
              <a:rPr lang="en-US" altLang="zh-CN"/>
              <a:t>Only continuous trace could be left for testing  </a:t>
            </a:r>
          </a:p>
          <a:p>
            <a:pPr lvl="1"/>
            <a:r>
              <a:rPr lang="en-US" altLang="zh-CN"/>
              <a:t>Use a staged approach</a:t>
            </a:r>
          </a:p>
          <a:p>
            <a:pPr lvl="1"/>
            <a:r>
              <a:rPr lang="en-US" altLang="zh-CN"/>
              <a:t>Limit the boundary of each operator</a:t>
            </a:r>
          </a:p>
          <a:p>
            <a:pPr lvl="2"/>
            <a:r>
              <a:rPr lang="en-US" altLang="zh-CN"/>
              <a:t>Introducing auxiliary variables to limit the count of operators creating large state space </a:t>
            </a:r>
          </a:p>
          <a:p>
            <a:endParaRPr lang="en-US" altLang="zh-CN"/>
          </a:p>
          <a:p>
            <a:pPr lvl="1"/>
            <a:endParaRPr lang="en-US" altLang="zh-CN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810AF9A-0752-4336-AFBF-CAB43B92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Model checking and verifying correctness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CBF1A2-B015-470D-A5F2-B4BB0FD5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26EDF-62FB-49E5-B785-D87217880E0A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267AE2-6FC1-46BB-82DB-6623E453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0CAB97-3F57-4E83-BBBF-5B0AD93E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5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D6EF2E-59B3-45C8-9DF8-137E1BE7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423BD-0EE3-4459-A2C6-005A0E7D7F6E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6B52301-3B48-483B-9212-1B7BD18F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Trace Generate</a:t>
            </a:r>
            <a:endParaRPr lang="zh-CN" altLang="en-US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1A009B8-9439-4B06-AE97-E48404B60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7453086" cy="4906963"/>
          </a:xfrm>
        </p:spPr>
        <p:txBody>
          <a:bodyPr/>
          <a:lstStyle/>
          <a:p>
            <a:r>
              <a:rPr lang="en-US" altLang="zh-CN"/>
              <a:t>Initially, We  try to use the dumped .dot file</a:t>
            </a:r>
          </a:p>
          <a:p>
            <a:pPr lvl="1"/>
            <a:r>
              <a:rPr lang="en-US" altLang="zh-CN"/>
              <a:t>Soon, we found some limitations</a:t>
            </a:r>
          </a:p>
          <a:p>
            <a:pPr lvl="1"/>
            <a:r>
              <a:rPr lang="en-US" altLang="zh-CN"/>
              <a:t>Not efficient for large models,</a:t>
            </a:r>
          </a:p>
          <a:p>
            <a:pPr lvl="1"/>
            <a:r>
              <a:rPr lang="en-US" altLang="zh-CN"/>
              <a:t>Lots of I/O, serialize/deserialize, parse</a:t>
            </a:r>
          </a:p>
          <a:p>
            <a:r>
              <a:rPr lang="en-US" altLang="zh-CN"/>
              <a:t>Then, we try to override the operators</a:t>
            </a:r>
          </a:p>
          <a:p>
            <a:pPr lvl="1"/>
            <a:r>
              <a:rPr lang="en-US" altLang="zh-CN"/>
              <a:t>We override </a:t>
            </a:r>
            <a:r>
              <a:rPr lang="en-US" altLang="zh-CN" i="1" err="1"/>
              <a:t>SaveAction</a:t>
            </a:r>
            <a:r>
              <a:rPr lang="en-US" altLang="zh-CN"/>
              <a:t>, which can save action to SQLite database file</a:t>
            </a:r>
            <a:endParaRPr lang="en-US" altLang="zh-CN" i="1"/>
          </a:p>
          <a:p>
            <a:pPr lvl="1"/>
            <a:r>
              <a:rPr lang="en-US" altLang="zh-CN" i="1" err="1"/>
              <a:t>SaveAction</a:t>
            </a:r>
            <a:r>
              <a:rPr lang="en-US" altLang="zh-CN" i="1"/>
              <a:t> has</a:t>
            </a:r>
            <a:r>
              <a:rPr lang="en-US" altLang="zh-CN"/>
              <a:t> </a:t>
            </a:r>
          </a:p>
          <a:p>
            <a:pPr lvl="2"/>
            <a:r>
              <a:rPr lang="en-US" altLang="zh-CN"/>
              <a:t>batched I/O</a:t>
            </a:r>
            <a:r>
              <a:rPr lang="zh-CN" altLang="en-US"/>
              <a:t>， </a:t>
            </a:r>
            <a:r>
              <a:rPr lang="en-US" altLang="zh-CN"/>
              <a:t>less serialize/deserialize and parse</a:t>
            </a:r>
          </a:p>
          <a:p>
            <a:r>
              <a:rPr lang="en-US" altLang="zh-CN" err="1"/>
              <a:t>TraceGen</a:t>
            </a:r>
            <a:r>
              <a:rPr lang="en-US" altLang="zh-CN"/>
              <a:t> reads the SQLite database and constructs trace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A77941-CD83-45C9-BE59-5F289EC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39ED30-83A7-40F2-A611-D5755922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00610010-E917-4693-A30D-7FE95BCFC1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67473" y="1209029"/>
            <a:ext cx="1666081" cy="2572625"/>
          </a:xfr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310575A-DE25-40C6-9062-7719D6F64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637" y="4100635"/>
            <a:ext cx="783885" cy="179907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C61A901-5EE7-46AA-B408-080148692065}"/>
              </a:ext>
            </a:extLst>
          </p:cNvPr>
          <p:cNvSpPr txBox="1"/>
          <p:nvPr/>
        </p:nvSpPr>
        <p:spPr>
          <a:xfrm>
            <a:off x="7750630" y="918141"/>
            <a:ext cx="2256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State Space Graph</a:t>
            </a:r>
            <a:endParaRPr lang="zh-CN" altLang="en-US" b="1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B7950B5-F2B7-4D10-939B-CF10C4ABA9B7}"/>
              </a:ext>
            </a:extLst>
          </p:cNvPr>
          <p:cNvSpPr txBox="1"/>
          <p:nvPr/>
        </p:nvSpPr>
        <p:spPr>
          <a:xfrm>
            <a:off x="8405302" y="3674185"/>
            <a:ext cx="783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Trace</a:t>
            </a:r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3909060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C554927B-F30C-4B5A-BEBB-4D84FD646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717" y="1219200"/>
            <a:ext cx="9947287" cy="4655507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168645B0-A855-4A73-A245-85F05A82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Algorithm to generate trace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AA354B-D938-44DF-AAEB-AC1CB275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B6775-4E99-4058-A490-4F310AB4A16B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114E1E-8267-4447-9353-A5A53B2D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2F6F6D-C627-45DA-88AE-1B7BDCA2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7EDE346-6005-4F12-9282-E6F16BF3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We implement the system as a refinement of the specification</a:t>
            </a:r>
          </a:p>
          <a:p>
            <a:r>
              <a:rPr lang="en-US" altLang="zh-CN"/>
              <a:t>To run deterministic testing by the model, the system has some limitations</a:t>
            </a:r>
          </a:p>
          <a:p>
            <a:pPr lvl="1"/>
            <a:r>
              <a:rPr lang="en-US" altLang="zh-CN"/>
              <a:t>The non-deterministic behavior must be prevented</a:t>
            </a:r>
          </a:p>
          <a:p>
            <a:pPr lvl="1"/>
            <a:r>
              <a:rPr lang="en-US" altLang="zh-CN"/>
              <a:t>Non-deterministic behaviors, likes lost or duplicated messages, random algorithms</a:t>
            </a:r>
          </a:p>
          <a:p>
            <a:pPr lvl="1"/>
            <a:r>
              <a:rPr lang="en-US" altLang="zh-CN"/>
              <a:t>All the non-determinism behavior can be considered an input action and simulated as an incoming message from a network channel</a:t>
            </a:r>
          </a:p>
          <a:p>
            <a:r>
              <a:rPr lang="en-US" altLang="zh-CN">
                <a:effectLst/>
              </a:rPr>
              <a:t>Insert macros in the anchor position</a:t>
            </a:r>
          </a:p>
          <a:p>
            <a:pPr lvl="1"/>
            <a:r>
              <a:rPr lang="en-US" altLang="zh-CN"/>
              <a:t>Action Anchor Macro</a:t>
            </a:r>
          </a:p>
          <a:p>
            <a:pPr lvl="1"/>
            <a:r>
              <a:rPr lang="en-US" altLang="zh-CN">
                <a:effectLst/>
              </a:rPr>
              <a:t>Mapping to I/O automata</a:t>
            </a:r>
          </a:p>
          <a:p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25DB2F4-FCD2-418D-86CB-86DF7B3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Develop following the specification guidance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30F1ED-A22F-4C0F-BE69-90176C59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98BBE-6647-497D-9786-3A7621DD9636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ED6E5D-DA47-4D3C-85B8-BBB97B84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BED808-0B1C-4787-AB56-F3B801F9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DA20C93-BFA6-4BA0-806D-BD2465A5D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In the TLA+ specification, use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__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𝑎𝑐𝑡𝑖𝑜𝑛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__ </m:t>
                    </m:r>
                  </m:oMath>
                </a14:m>
                <a:r>
                  <a:rPr lang="en-US" altLang="zh-CN"/>
                  <a:t>variable to keep action</a:t>
                </a:r>
              </a:p>
              <a:p>
                <a:r>
                  <a:rPr lang="en-US" altLang="zh-CN"/>
                  <a:t>In the system implementation, use </a:t>
                </a:r>
                <a:r>
                  <a:rPr lang="en-US" altLang="zh-CN" i="1">
                    <a:solidFill>
                      <a:schemeClr val="tx2"/>
                    </a:solidFill>
                  </a:rPr>
                  <a:t>action anchor </a:t>
                </a:r>
                <a:r>
                  <a:rPr lang="en-US" altLang="zh-CN" i="1"/>
                  <a:t>macros </a:t>
                </a:r>
                <a:r>
                  <a:rPr lang="en-US" altLang="zh-CN"/>
                  <a:t>to map the system states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__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𝑎𝑐𝑡𝑖𝑜𝑛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__ </m:t>
                    </m:r>
                  </m:oMath>
                </a14:m>
                <a:r>
                  <a:rPr lang="en-US" altLang="zh-CN"/>
                  <a:t>variable in specification </a:t>
                </a:r>
              </a:p>
              <a:p>
                <a:r>
                  <a:rPr lang="en-US" altLang="zh-CN"/>
                  <a:t>The macro makes sense only when running deterministic testing</a:t>
                </a:r>
              </a:p>
              <a:p>
                <a:r>
                  <a:rPr lang="en-US" altLang="zh-CN"/>
                  <a:t>Left empty when the system is released</a:t>
                </a:r>
              </a:p>
              <a:p>
                <a:endParaRPr lang="en-US" altLang="zh-CN" i="1"/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DA20C93-BFA6-4BA0-806D-BD2465A5D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611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8D89ADB8-170E-4AC2-98DE-08345EC1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Action anchor macro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5E1F9C-994D-4C6F-B3DC-65DA929E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A27C94-E67C-44DD-8C5D-B746AC484646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870A2-3729-49B5-AD3F-0C0E1E3B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D35CCA-D796-4901-A649-C73BD2D0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52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>
            <a:extLst>
              <a:ext uri="{FF2B5EF4-FFF2-40B4-BE49-F238E27FC236}">
                <a16:creationId xmlns:a16="http://schemas.microsoft.com/office/drawing/2014/main" id="{140B0462-4E30-4F6D-B36F-F28A7EA0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/>
              <a:t>Raft</a:t>
            </a:r>
            <a:r>
              <a:rPr lang="en-US" altLang="zh-CN" b="0" i="1"/>
              <a:t> Vote Request </a:t>
            </a:r>
            <a:r>
              <a:rPr lang="en-US" altLang="zh-CN" b="0"/>
              <a:t>message</a:t>
            </a:r>
          </a:p>
          <a:p>
            <a:r>
              <a:rPr lang="en-US" altLang="zh-CN" b="0"/>
              <a:t>Mapping I/O automata to implementation</a:t>
            </a:r>
          </a:p>
          <a:p>
            <a:r>
              <a:rPr lang="en-US" altLang="zh-CN" b="0"/>
              <a:t>Mapping __action__ variable to </a:t>
            </a:r>
            <a:r>
              <a:rPr lang="en-US" altLang="zh-CN" b="0" i="1"/>
              <a:t>action anchor macro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5B7DBAF-ADC8-4018-A469-38068D14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Action anchor macro, an example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E1A68D-FDC4-44AA-81C7-F1771E9F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84770-126C-4A98-AA9F-B5335B2D264C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A168F1-36E6-4134-A890-CAAC17F0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572C42-907A-417F-ACE5-2D6C48F4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内容占位符 6">
            <a:extLst>
              <a:ext uri="{FF2B5EF4-FFF2-40B4-BE49-F238E27FC236}">
                <a16:creationId xmlns:a16="http://schemas.microsoft.com/office/drawing/2014/main" id="{5626CFD0-674D-48A4-AABE-BB23C2DC7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9258" y="2856739"/>
            <a:ext cx="9586686" cy="278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0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1A95DBC-B5CE-4BFC-8908-55C65A73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The motivation for this work</a:t>
            </a:r>
          </a:p>
          <a:p>
            <a:r>
              <a:rPr lang="en-US" altLang="zh-CN"/>
              <a:t>The Design of the framework</a:t>
            </a:r>
          </a:p>
          <a:p>
            <a:pPr lvl="1"/>
            <a:r>
              <a:rPr lang="en-US" altLang="zh-CN"/>
              <a:t>Our </a:t>
            </a:r>
            <a:r>
              <a:rPr lang="en-US" altLang="zh-CN" b="1"/>
              <a:t>S</a:t>
            </a:r>
            <a:r>
              <a:rPr lang="en-US" altLang="zh-CN"/>
              <a:t>p</a:t>
            </a:r>
            <a:r>
              <a:rPr lang="en-US" altLang="zh-CN" b="1"/>
              <a:t>e</a:t>
            </a:r>
            <a:r>
              <a:rPr lang="en-US" altLang="zh-CN"/>
              <a:t>cification-</a:t>
            </a:r>
            <a:r>
              <a:rPr lang="en-US" altLang="zh-CN" b="1"/>
              <a:t>D</a:t>
            </a:r>
            <a:r>
              <a:rPr lang="en-US" altLang="zh-CN"/>
              <a:t>riv</a:t>
            </a:r>
            <a:r>
              <a:rPr lang="en-US" altLang="zh-CN" b="1"/>
              <a:t>e</a:t>
            </a:r>
            <a:r>
              <a:rPr lang="en-US" altLang="zh-CN"/>
              <a:t>n De</a:t>
            </a:r>
            <a:r>
              <a:rPr lang="en-US" altLang="zh-CN" b="1"/>
              <a:t>ve</a:t>
            </a:r>
            <a:r>
              <a:rPr lang="en-US" altLang="zh-CN"/>
              <a:t>lopment tool</a:t>
            </a:r>
            <a:r>
              <a:rPr lang="en-US" altLang="zh-CN" b="1"/>
              <a:t>kit </a:t>
            </a:r>
            <a:r>
              <a:rPr lang="en-US" altLang="zh-CN"/>
              <a:t>(</a:t>
            </a:r>
            <a:r>
              <a:rPr lang="en-US" altLang="zh-CN" i="1" err="1"/>
              <a:t>sedeve</a:t>
            </a:r>
            <a:r>
              <a:rPr lang="en-US" altLang="zh-CN" i="1"/>
              <a:t>-kit</a:t>
            </a:r>
            <a:r>
              <a:rPr lang="en-US" altLang="zh-CN"/>
              <a:t>)</a:t>
            </a:r>
          </a:p>
          <a:p>
            <a:pPr lvl="1"/>
            <a:r>
              <a:rPr lang="en-US" altLang="zh-CN"/>
              <a:t>The workflow of using the kit</a:t>
            </a:r>
          </a:p>
          <a:p>
            <a:r>
              <a:rPr lang="en-US" altLang="zh-CN"/>
              <a:t>Using the framework mapping design to implementation</a:t>
            </a:r>
          </a:p>
          <a:p>
            <a:pPr lvl="1"/>
            <a:r>
              <a:rPr lang="en-US" altLang="zh-CN"/>
              <a:t>I/O automata abstraction</a:t>
            </a:r>
          </a:p>
          <a:p>
            <a:pPr lvl="1"/>
            <a:r>
              <a:rPr lang="en-US" altLang="zh-CN"/>
              <a:t>Model I/O automata with TLA+ and verify correctness</a:t>
            </a:r>
          </a:p>
          <a:p>
            <a:pPr lvl="1"/>
            <a:r>
              <a:rPr lang="en-US" altLang="zh-CN"/>
              <a:t>Translate the design to implementation</a:t>
            </a:r>
          </a:p>
          <a:p>
            <a:r>
              <a:rPr lang="en-US" altLang="zh-CN"/>
              <a:t>A case study</a:t>
            </a:r>
          </a:p>
          <a:p>
            <a:pPr lvl="1"/>
            <a:r>
              <a:rPr lang="en-US" altLang="zh-CN"/>
              <a:t>Raft Consensus Protocol</a:t>
            </a:r>
          </a:p>
          <a:p>
            <a:pPr marL="457200" lvl="1" indent="0">
              <a:buNone/>
            </a:pPr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6097E36-E449-4087-9614-2B0551D0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 of this talk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4D528D-2146-44FA-80C1-6171F477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CC23A-3E63-4C3C-A840-63BD7ABE9EE7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B33EB7-DB01-4FB0-9DE9-49C4148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DCE0E3-1569-44EC-B225-F359DB07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F6225C-0746-458A-B667-0B247B82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Deterministic testing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4B7962-3FE9-40F6-60CF-D250565627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6E6F5F-5094-4165-BCBD-FDA2A0440D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/>
              <a:t>To run deterministic testing</a:t>
            </a:r>
          </a:p>
          <a:p>
            <a:pPr lvl="1"/>
            <a:r>
              <a:rPr lang="en-US" altLang="zh-CN"/>
              <a:t>The tested system needs to override the network channel</a:t>
            </a:r>
          </a:p>
          <a:p>
            <a:pPr lvl="1"/>
            <a:r>
              <a:rPr lang="en-US" altLang="zh-CN"/>
              <a:t>Our S-Net, S-</a:t>
            </a:r>
            <a:r>
              <a:rPr lang="en-US" altLang="zh-CN" err="1"/>
              <a:t>Serde</a:t>
            </a:r>
            <a:r>
              <a:rPr lang="en-US" altLang="zh-CN"/>
              <a:t> library can directly communicate to the deterministic player channels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FC18D6-27B5-458E-993B-A781CE73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C80BA-99D3-43F2-B371-D9844C57048F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5BB5BE-C137-438C-91D9-BC8D4475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8C6A89-F405-480E-9799-B492C38D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内容占位符 10">
            <a:extLst>
              <a:ext uri="{FF2B5EF4-FFF2-40B4-BE49-F238E27FC236}">
                <a16:creationId xmlns:a16="http://schemas.microsoft.com/office/drawing/2014/main" id="{94C0E094-D19F-4FD1-A44A-25A9BBCC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8654" y="4372433"/>
            <a:ext cx="5384800" cy="159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02423F-FAFA-4B11-B06F-07BECAF9A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20" y="1704306"/>
            <a:ext cx="4124325" cy="160496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DAEF507-CC35-4D40-BCA9-2CBD4FBFCE73}"/>
              </a:ext>
            </a:extLst>
          </p:cNvPr>
          <p:cNvSpPr txBox="1"/>
          <p:nvPr/>
        </p:nvSpPr>
        <p:spPr>
          <a:xfrm>
            <a:off x="1270026" y="1284175"/>
            <a:ext cx="2794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/>
              <a:t>Normal Processing</a:t>
            </a:r>
            <a:endParaRPr lang="zh-CN" altLang="en-US" sz="2000" b="1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86ED51D-345C-48E4-BF19-6C41328F5DC1}"/>
              </a:ext>
            </a:extLst>
          </p:cNvPr>
          <p:cNvSpPr txBox="1"/>
          <p:nvPr/>
        </p:nvSpPr>
        <p:spPr>
          <a:xfrm>
            <a:off x="1429682" y="3859693"/>
            <a:ext cx="2794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/>
              <a:t>Deterministic Testing</a:t>
            </a:r>
            <a:endParaRPr lang="zh-CN" altLang="en-US" sz="2000" b="1"/>
          </a:p>
        </p:txBody>
      </p:sp>
    </p:spTree>
    <p:extLst>
      <p:ext uri="{BB962C8B-B14F-4D97-AF65-F5344CB8AC3E}">
        <p14:creationId xmlns:p14="http://schemas.microsoft.com/office/powerpoint/2010/main" val="2998831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44216D47-9150-448A-9D0C-C78D271F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Testing controlled by the deterministic player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8343A0-CFCA-492D-A94F-C03DD7D0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8B95B-B957-45FB-938C-3EF10AB6C173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3432C6-D3AD-4BE3-B973-01B9BC8E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E80DF0-D400-47A4-824E-F85104D4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4CC6E6A-F201-4F6E-B85B-23AD0D53E8B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/>
                  <a:t>Example:</a:t>
                </a:r>
              </a:p>
              <a:p>
                <a:pPr lvl="1"/>
                <a:r>
                  <a:rPr lang="en-US" altLang="zh-CN"/>
                  <a:t>The system has two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</a:p>
              <a:p>
                <a:pPr lvl="1"/>
                <a:r>
                  <a:rPr lang="en-US" altLang="zh-CN"/>
                  <a:t>The two nodes run two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/>
                  <a:t> , which run two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/>
                  <a:t> concurrently </a:t>
                </a:r>
              </a:p>
              <a:p>
                <a:pPr lvl="1"/>
                <a:r>
                  <a:rPr lang="en-US" altLang="zh-CN"/>
                  <a:t>The player reads an trace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/>
              </a:p>
              <a:p>
                <a:pPr lvl="1"/>
                <a:r>
                  <a:rPr lang="en-US" altLang="zh-CN"/>
                  <a:t>Then, the player  enforce the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/>
                  <a:t>as the trace’s order</a:t>
                </a:r>
              </a:p>
              <a:p>
                <a:r>
                  <a:rPr lang="en-US" altLang="zh-CN"/>
                  <a:t>The action anchor macro would do the underline RPCs invocation for tested system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4CC6E6A-F201-4F6E-B85B-23AD0D53E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5"/>
                <a:stretch>
                  <a:fillRect l="-1019" t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内容占位符 9">
            <a:extLst>
              <a:ext uri="{FF2B5EF4-FFF2-40B4-BE49-F238E27FC236}">
                <a16:creationId xmlns:a16="http://schemas.microsoft.com/office/drawing/2014/main" id="{7B9E9C71-3C93-46F7-8AD9-4B1F3C65CF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433853"/>
            <a:ext cx="5384800" cy="447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48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33152B1-F484-40DA-BFE2-9BA41270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If there is any inconsistency between the trace and tested node, then we consider it an inconsistency between design and implementation</a:t>
            </a:r>
          </a:p>
          <a:p>
            <a:r>
              <a:rPr lang="en-US" altLang="zh-CN"/>
              <a:t>The tool identifies inconsistency by the following event:</a:t>
            </a:r>
          </a:p>
          <a:p>
            <a:pPr lvl="1"/>
            <a:r>
              <a:rPr lang="en-US" altLang="zh-CN" b="1" i="1"/>
              <a:t>E1</a:t>
            </a:r>
            <a:r>
              <a:rPr lang="en-US" altLang="zh-CN"/>
              <a:t>: </a:t>
            </a:r>
            <a:r>
              <a:rPr lang="en-US" altLang="zh-CN" sz="2000" b="0">
                <a:latin typeface="+mn-ea"/>
              </a:rPr>
              <a:t>No such action received by the player at a step</a:t>
            </a:r>
            <a:r>
              <a:rPr lang="en-US" altLang="zh-CN"/>
              <a:t> </a:t>
            </a:r>
          </a:p>
          <a:p>
            <a:pPr lvl="2"/>
            <a:r>
              <a:rPr lang="en-US" altLang="zh-CN"/>
              <a:t>The player receives no expected action message which should be in a trace</a:t>
            </a:r>
          </a:p>
          <a:p>
            <a:pPr lvl="1"/>
            <a:r>
              <a:rPr lang="en-US" altLang="zh-CN" b="1" i="1"/>
              <a:t>E2</a:t>
            </a:r>
            <a:r>
              <a:rPr lang="en-US" altLang="zh-CN"/>
              <a:t>: </a:t>
            </a:r>
            <a:r>
              <a:rPr lang="en-US" altLang="zh-CN" sz="2000" b="0"/>
              <a:t>Unrecognized action by the player at a step</a:t>
            </a:r>
            <a:endParaRPr lang="en-US" altLang="zh-CN"/>
          </a:p>
          <a:p>
            <a:pPr lvl="2"/>
            <a:r>
              <a:rPr lang="en-US" altLang="zh-CN"/>
              <a:t>The player receives an action message from the tested system, but it is not in a trace steps</a:t>
            </a:r>
          </a:p>
          <a:p>
            <a:pPr lvl="1"/>
            <a:r>
              <a:rPr lang="en-US" altLang="zh-CN" b="1" i="1"/>
              <a:t>E3</a:t>
            </a:r>
            <a:r>
              <a:rPr lang="en-US" altLang="zh-CN"/>
              <a:t>: Inconsistent state value</a:t>
            </a:r>
          </a:p>
          <a:p>
            <a:pPr lvl="2"/>
            <a:r>
              <a:rPr lang="en-US" altLang="zh-CN"/>
              <a:t>The tested system receives a check input action message, but its state does not meet the tested system's current state</a:t>
            </a:r>
          </a:p>
          <a:p>
            <a:r>
              <a:rPr lang="en-US" altLang="zh-CN" i="1"/>
              <a:t>E1</a:t>
            </a:r>
            <a:r>
              <a:rPr lang="en-US" altLang="zh-CN"/>
              <a:t> and </a:t>
            </a:r>
            <a:r>
              <a:rPr lang="en-US" altLang="zh-CN" i="1"/>
              <a:t>E2</a:t>
            </a:r>
            <a:r>
              <a:rPr lang="en-US" altLang="zh-CN"/>
              <a:t> would trigger a message timeout</a:t>
            </a:r>
          </a:p>
          <a:p>
            <a:r>
              <a:rPr lang="en-US" altLang="zh-CN" i="1"/>
              <a:t>E3</a:t>
            </a:r>
            <a:r>
              <a:rPr lang="en-US" altLang="zh-CN"/>
              <a:t> needs the developer to implement assertion</a:t>
            </a:r>
          </a:p>
          <a:p>
            <a:pPr lvl="1"/>
            <a:r>
              <a:rPr lang="en-US" altLang="zh-CN"/>
              <a:t>report the error </a:t>
            </a:r>
          </a:p>
          <a:p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76469782-B9D3-4C1E-B859-54459BCC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Testing controlled by the deterministic player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121D3B-BC71-4B75-8B06-5929E90A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38CBF-85E5-47C8-8FA7-D89C754C2545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E419AF-5F51-4300-943B-5969FF2C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BF97E5-236C-4026-A471-6E4BB71E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9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内容占位符 10">
            <a:extLst>
              <a:ext uri="{FF2B5EF4-FFF2-40B4-BE49-F238E27FC236}">
                <a16:creationId xmlns:a16="http://schemas.microsoft.com/office/drawing/2014/main" id="{A8C83715-36CB-41B0-88E1-4E0D56A4D9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609600" y="2106058"/>
            <a:ext cx="5384800" cy="313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ED089F01-6EF4-4DFC-AA3D-BDF1D656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Inconsistency E1</a:t>
            </a:r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71F785A8-44CC-4196-9335-8CE96DD797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/>
              <a:t>Lost the keyframe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660877-2B90-46B8-9CC9-C8369FCE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0441A-0C23-4199-9C2C-64BB22552315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A7C022-DECF-4058-9152-A62EE283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D0F702-6FFE-4BFD-9FBF-8025B302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爆炸形: 8 pt  11">
            <a:extLst>
              <a:ext uri="{FF2B5EF4-FFF2-40B4-BE49-F238E27FC236}">
                <a16:creationId xmlns:a16="http://schemas.microsoft.com/office/drawing/2014/main" id="{DC88F651-2D58-42E3-A9C3-A7173916D39D}"/>
              </a:ext>
            </a:extLst>
          </p:cNvPr>
          <p:cNvSpPr/>
          <p:nvPr/>
        </p:nvSpPr>
        <p:spPr>
          <a:xfrm>
            <a:off x="3141287" y="2501585"/>
            <a:ext cx="626226" cy="34359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F4936902-EF9C-451A-A677-71A3438B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Inconsistency E1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01F0B8-C07B-49BC-8CF5-A574DBC5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E14C80-72C9-47F5-AEEA-A769117B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内容占位符 27">
                <a:extLst>
                  <a:ext uri="{FF2B5EF4-FFF2-40B4-BE49-F238E27FC236}">
                    <a16:creationId xmlns:a16="http://schemas.microsoft.com/office/drawing/2014/main" id="{9D3E09C6-B3E8-42CC-BCE5-30D6ADA7A9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sz="2400">
                    <a:latin typeface="+mn-ea"/>
                  </a:rPr>
                  <a:t>No such action was received by the player at a step</a:t>
                </a:r>
              </a:p>
              <a:p>
                <a:r>
                  <a:rPr lang="en-US" altLang="zh-CN" sz="2400">
                    <a:latin typeface="+mn-ea"/>
                  </a:rPr>
                  <a:t>Suppose the player receives</a:t>
                </a:r>
                <a:r>
                  <a:rPr lang="zh-CN" altLang="en-US" sz="2400">
                    <a:latin typeface="+mn-ea"/>
                  </a:rPr>
                  <a:t> </a:t>
                </a:r>
                <a:r>
                  <a:rPr lang="en-US" altLang="zh-CN" sz="2400">
                    <a:latin typeface="+mn-ea"/>
                  </a:rPr>
                  <a:t>no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/>
                  <a:t> </a:t>
                </a:r>
                <a:r>
                  <a:rPr lang="en-US" altLang="zh-CN" sz="2400">
                    <a:latin typeface="+mn-ea"/>
                  </a:rPr>
                  <a:t>’s request</a:t>
                </a:r>
              </a:p>
              <a:p>
                <a:pPr lvl="1"/>
                <a:r>
                  <a:rPr lang="en-US" altLang="zh-CN" sz="2400">
                    <a:latin typeface="+mn-ea"/>
                    <a:ea typeface="+mn-ea"/>
                  </a:rPr>
                  <a:t>The later action cannot continue</a:t>
                </a:r>
              </a:p>
              <a:p>
                <a:pPr lvl="1"/>
                <a:r>
                  <a:rPr lang="en-US" altLang="zh-CN" sz="2400">
                    <a:latin typeface="+mn-ea"/>
                    <a:ea typeface="+mn-ea"/>
                  </a:rPr>
                  <a:t>The player timeout on waiting for such action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>
                    <a:latin typeface="+mn-ea"/>
                    <a:ea typeface="+mn-ea"/>
                  </a:rPr>
                  <a:t> </a:t>
                </a:r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28" name="内容占位符 27">
                <a:extLst>
                  <a:ext uri="{FF2B5EF4-FFF2-40B4-BE49-F238E27FC236}">
                    <a16:creationId xmlns:a16="http://schemas.microsoft.com/office/drawing/2014/main" id="{9D3E09C6-B3E8-42CC-BCE5-30D6ADA7A9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6"/>
                <a:stretch>
                  <a:fillRect l="-1246" t="-870" r="-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日期占位符 2">
            <a:extLst>
              <a:ext uri="{FF2B5EF4-FFF2-40B4-BE49-F238E27FC236}">
                <a16:creationId xmlns:a16="http://schemas.microsoft.com/office/drawing/2014/main" id="{473C0B2E-734C-45AC-AE8E-84E2936E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0229" y="3277622"/>
            <a:ext cx="2844800" cy="396875"/>
          </a:xfrm>
        </p:spPr>
        <p:txBody>
          <a:bodyPr/>
          <a:lstStyle/>
          <a:p>
            <a:pPr>
              <a:defRPr/>
            </a:pPr>
            <a:fld id="{5368E858-2C46-47EA-8602-4EA09D159747}" type="datetime1">
              <a:rPr lang="en-US" altLang="zh-CN" smtClean="0"/>
              <a:t>4/18/2024</a:t>
            </a:fld>
            <a:endParaRPr lang="en-US"/>
          </a:p>
        </p:txBody>
      </p:sp>
      <p:pic>
        <p:nvPicPr>
          <p:cNvPr id="41" name="内容占位符 9">
            <a:extLst>
              <a:ext uri="{FF2B5EF4-FFF2-40B4-BE49-F238E27FC236}">
                <a16:creationId xmlns:a16="http://schemas.microsoft.com/office/drawing/2014/main" id="{6A51AA67-E210-42A9-8E89-56B06648D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70" y="1435668"/>
            <a:ext cx="5384800" cy="447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爆炸形: 8 pt  41">
            <a:extLst>
              <a:ext uri="{FF2B5EF4-FFF2-40B4-BE49-F238E27FC236}">
                <a16:creationId xmlns:a16="http://schemas.microsoft.com/office/drawing/2014/main" id="{6CE74DD2-2A2D-4A7E-B005-99F7A7DA3ECF}"/>
              </a:ext>
            </a:extLst>
          </p:cNvPr>
          <p:cNvSpPr/>
          <p:nvPr/>
        </p:nvSpPr>
        <p:spPr>
          <a:xfrm>
            <a:off x="5005318" y="2966042"/>
            <a:ext cx="626226" cy="34359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16CE2EB-BBD9-4C28-AD68-961166FB151D}"/>
              </a:ext>
            </a:extLst>
          </p:cNvPr>
          <p:cNvSpPr txBox="1"/>
          <p:nvPr/>
        </p:nvSpPr>
        <p:spPr>
          <a:xfrm>
            <a:off x="2649122" y="2181212"/>
            <a:ext cx="96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>
                <a:solidFill>
                  <a:srgbClr val="FF0000"/>
                </a:solidFill>
              </a:rPr>
              <a:t>X</a:t>
            </a:r>
            <a:endParaRPr lang="zh-CN" altLang="en-US" sz="960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9E329C6-76FD-42AA-8E53-4B3157FCA67C}"/>
              </a:ext>
            </a:extLst>
          </p:cNvPr>
          <p:cNvSpPr txBox="1"/>
          <p:nvPr/>
        </p:nvSpPr>
        <p:spPr>
          <a:xfrm>
            <a:off x="4776717" y="3214848"/>
            <a:ext cx="976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>
                <a:latin typeface="+mn-ea"/>
              </a:rPr>
              <a:t>timeout</a:t>
            </a:r>
            <a:endParaRPr lang="zh-CN" altLang="en-US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F53ECCF-8137-4226-BC5C-BDA3FFE50C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40333-3C79-4B39-9D20-F9D5E3D4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Inconsistency E2</a:t>
            </a:r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789696E6-1443-4270-B1AB-FDF5B594F4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09600" y="2204439"/>
            <a:ext cx="5384800" cy="2936484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6A7764-65B1-4353-931B-DE7715CCC8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z="2000"/>
              <a:t>Error keyframe</a:t>
            </a:r>
          </a:p>
          <a:p>
            <a:r>
              <a:rPr lang="en-US" altLang="zh-CN" sz="2000"/>
              <a:t>Error location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C6A86D-BF45-48B4-BA5C-777950D7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3A52D-8995-4B42-BF2D-71A99D8239C9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BE80F9-60AF-4AF8-B10F-D4CFD1FC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AA0516-915C-4CFA-9942-06568E14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爆炸形: 8 pt  9">
            <a:extLst>
              <a:ext uri="{FF2B5EF4-FFF2-40B4-BE49-F238E27FC236}">
                <a16:creationId xmlns:a16="http://schemas.microsoft.com/office/drawing/2014/main" id="{E3A3ECB1-E70F-40BC-B4D8-C43F08E1F9CC}"/>
              </a:ext>
            </a:extLst>
          </p:cNvPr>
          <p:cNvSpPr/>
          <p:nvPr/>
        </p:nvSpPr>
        <p:spPr>
          <a:xfrm>
            <a:off x="3141287" y="3227300"/>
            <a:ext cx="626226" cy="34359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6797-DEC7-496A-BD4E-E10F3D9F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Inconsistency E2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4DE8658E-1F11-464F-BA71-95573F3522E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sz="2400"/>
                  <a:t>Unrecognized action by the player at a step</a:t>
                </a:r>
              </a:p>
              <a:p>
                <a:r>
                  <a:rPr lang="en-US" altLang="zh-CN" sz="2400"/>
                  <a:t>Suppose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/>
                  <a:t> exists in trace </a:t>
                </a:r>
              </a:p>
              <a:p>
                <a:pPr lvl="1"/>
                <a:r>
                  <a:rPr lang="en-US" altLang="zh-CN" sz="2400">
                    <a:latin typeface="+mn-ea"/>
                    <a:ea typeface="+mn-ea"/>
                  </a:rPr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>
                    <a:latin typeface="+mn-ea"/>
                    <a:ea typeface="+mn-ea"/>
                  </a:rPr>
                  <a:t> send it request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400" b="0" i="1" dirty="0">
                            <a:latin typeface="Cambria Math" panose="02040503050406030204" pitchFamily="18" charset="0"/>
                            <a:ea typeface="+mn-ea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400">
                  <a:latin typeface="+mn-ea"/>
                  <a:ea typeface="+mn-ea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>
                    <a:latin typeface="+mn-ea"/>
                    <a:ea typeface="+mn-ea"/>
                  </a:rPr>
                  <a:t> cannot receive the notification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>
                    <a:latin typeface="+mn-ea"/>
                    <a:ea typeface="+mn-ea"/>
                  </a:rPr>
                  <a:t> encounter timeout</a:t>
                </a:r>
                <a:endParaRPr lang="zh-CN" altLang="en-US" sz="2400">
                  <a:latin typeface="+mn-ea"/>
                  <a:ea typeface="+mn-ea"/>
                </a:endParaRPr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4DE8658E-1F11-464F-BA71-95573F352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6"/>
                <a:stretch>
                  <a:fillRect l="-1246" t="-870" r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32831B-1AA1-48B8-B2FF-E9BBBDAF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8163B-F6E5-43E4-A00D-9BBFB69D8D79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81347-5E60-4FDF-AB37-8C62DBCA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B09A44-C497-4C39-884D-C4AEFFA3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2" name="内容占位符 9">
            <a:extLst>
              <a:ext uri="{FF2B5EF4-FFF2-40B4-BE49-F238E27FC236}">
                <a16:creationId xmlns:a16="http://schemas.microsoft.com/office/drawing/2014/main" id="{C124C486-E2EE-4E30-8F38-C383E7830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144" y="1433853"/>
            <a:ext cx="5384800" cy="447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爆炸形: 8 pt  12">
            <a:extLst>
              <a:ext uri="{FF2B5EF4-FFF2-40B4-BE49-F238E27FC236}">
                <a16:creationId xmlns:a16="http://schemas.microsoft.com/office/drawing/2014/main" id="{6DE230FF-B623-41A5-83E5-3915B7ED0FCB}"/>
              </a:ext>
            </a:extLst>
          </p:cNvPr>
          <p:cNvSpPr/>
          <p:nvPr/>
        </p:nvSpPr>
        <p:spPr>
          <a:xfrm>
            <a:off x="1331650" y="3584911"/>
            <a:ext cx="626226" cy="34359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9E3B3E-EBA8-47C5-AADC-211EE7E1A77C}"/>
              </a:ext>
            </a:extLst>
          </p:cNvPr>
          <p:cNvSpPr txBox="1"/>
          <p:nvPr/>
        </p:nvSpPr>
        <p:spPr>
          <a:xfrm>
            <a:off x="4011119" y="3260051"/>
            <a:ext cx="96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>
                <a:solidFill>
                  <a:srgbClr val="FF0000"/>
                </a:solidFill>
              </a:rPr>
              <a:t>X</a:t>
            </a:r>
            <a:endParaRPr lang="zh-CN" altLang="en-US" sz="960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9A06604-11C2-4A90-8FF2-47DB2DADB26E}"/>
              </a:ext>
            </a:extLst>
          </p:cNvPr>
          <p:cNvSpPr txBox="1"/>
          <p:nvPr/>
        </p:nvSpPr>
        <p:spPr>
          <a:xfrm>
            <a:off x="741678" y="3303349"/>
            <a:ext cx="976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>
                <a:latin typeface="+mn-ea"/>
              </a:rPr>
              <a:t>timeout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7B346B-F12C-416F-BE8F-E24BF7E238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6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5B0EFA-0CD3-45B9-B5F9-4F344951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Inconsistency E3</a:t>
            </a:r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19CA49AF-6116-455A-9C44-20E25D4D8E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09600" y="2107304"/>
            <a:ext cx="5384800" cy="3130755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4F8636-131D-4A35-A795-ACA4A94844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z="2400"/>
              <a:t>Error keyframe</a:t>
            </a:r>
          </a:p>
          <a:p>
            <a:r>
              <a:rPr lang="en-US" altLang="zh-CN" sz="2400"/>
              <a:t>Error object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E1DE79-64D1-43D4-BD45-7D5D261D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E7EB4-12F1-4E10-AB58-BA24660DDC4D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2EC431-DFCC-461E-B824-3759247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DE5E1D-A6B5-4743-AD98-EAC3E349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" name="爆炸形: 8 pt  9">
            <a:extLst>
              <a:ext uri="{FF2B5EF4-FFF2-40B4-BE49-F238E27FC236}">
                <a16:creationId xmlns:a16="http://schemas.microsoft.com/office/drawing/2014/main" id="{86308173-15BE-4048-82F7-FD4BE9227A3C}"/>
              </a:ext>
            </a:extLst>
          </p:cNvPr>
          <p:cNvSpPr/>
          <p:nvPr/>
        </p:nvSpPr>
        <p:spPr>
          <a:xfrm>
            <a:off x="3141287" y="2501585"/>
            <a:ext cx="626226" cy="34359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6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2AD00C-0903-46C1-AF00-0B1428AA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Inconsistency E3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5065381-76A9-4352-97F1-4487B96CCC8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Inconsistent state value</a:t>
                </a:r>
              </a:p>
              <a:p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Suppose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 run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 ’s state is not equal to the state in the trace: </a:t>
                </a:r>
              </a:p>
              <a:p>
                <a:pPr lvl="1"/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The tested node checks the receiving state and reports a non-equal assert error</a:t>
                </a:r>
              </a:p>
              <a:p>
                <a:pPr lvl="1"/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 Manual coding is needed in the tested system</a:t>
                </a:r>
              </a:p>
              <a:p>
                <a:endParaRPr lang="zh-CN" altLang="en-US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5065381-76A9-4352-97F1-4487B96CC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6"/>
                <a:stretch>
                  <a:fillRect l="-1246" t="-870" r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FE90AE-ACF0-428E-84D8-0EDAB460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353BA-AC4F-45D4-B579-4546120BA589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3531E4-227A-4844-8A8D-E878E1CB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495F0D-D77B-459C-9C41-59DD4B1A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内容占位符 9">
            <a:extLst>
              <a:ext uri="{FF2B5EF4-FFF2-40B4-BE49-F238E27FC236}">
                <a16:creationId xmlns:a16="http://schemas.microsoft.com/office/drawing/2014/main" id="{B5B88522-817C-40DD-A3CC-B405C6F35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143" y="1433853"/>
            <a:ext cx="5384800" cy="447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爆炸形: 8 pt  8">
            <a:extLst>
              <a:ext uri="{FF2B5EF4-FFF2-40B4-BE49-F238E27FC236}">
                <a16:creationId xmlns:a16="http://schemas.microsoft.com/office/drawing/2014/main" id="{8794354D-EDEC-4A6A-882E-A72761CBCD5F}"/>
              </a:ext>
            </a:extLst>
          </p:cNvPr>
          <p:cNvSpPr/>
          <p:nvPr/>
        </p:nvSpPr>
        <p:spPr>
          <a:xfrm>
            <a:off x="1148769" y="4416183"/>
            <a:ext cx="626226" cy="34359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C6AC21-A76F-4210-962A-9A84B084A031}"/>
              </a:ext>
            </a:extLst>
          </p:cNvPr>
          <p:cNvSpPr txBox="1"/>
          <p:nvPr/>
        </p:nvSpPr>
        <p:spPr>
          <a:xfrm>
            <a:off x="486255" y="4081500"/>
            <a:ext cx="1560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latin typeface="+mn-ea"/>
              </a:rPr>
              <a:t>a</a:t>
            </a:r>
            <a:r>
              <a:rPr lang="en-US" altLang="zh-CN" sz="1800" b="0">
                <a:latin typeface="+mn-ea"/>
              </a:rPr>
              <a:t>ssert failure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5D0AFB-B2C1-4BDD-8EB0-A4B4426BE1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5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854ACD5-DBE0-4201-B7FC-651B8BF6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Raft is a consensus and fault-tolerance algorithm</a:t>
            </a:r>
          </a:p>
          <a:p>
            <a:pPr lvl="1"/>
            <a:r>
              <a:rPr lang="en-US" altLang="zh-CN" sz="2400"/>
              <a:t>We implemented the Raft protocol under the guide of TLA+ specification, </a:t>
            </a:r>
          </a:p>
          <a:p>
            <a:pPr lvl="1"/>
            <a:r>
              <a:rPr lang="en-US" altLang="zh-CN" sz="2400"/>
              <a:t>which contains </a:t>
            </a:r>
          </a:p>
          <a:p>
            <a:pPr lvl="2"/>
            <a:r>
              <a:rPr lang="en-US" altLang="zh-CN" sz="2400"/>
              <a:t>leader election</a:t>
            </a:r>
          </a:p>
          <a:p>
            <a:pPr lvl="2"/>
            <a:r>
              <a:rPr lang="en-US" altLang="zh-CN" sz="2400"/>
              <a:t>log replication</a:t>
            </a:r>
          </a:p>
          <a:p>
            <a:pPr lvl="2"/>
            <a:r>
              <a:rPr lang="en-US" altLang="zh-CN" sz="2400"/>
              <a:t>log compaction</a:t>
            </a:r>
          </a:p>
          <a:p>
            <a:pPr lvl="2"/>
            <a:r>
              <a:rPr lang="en-US" altLang="zh-CN" sz="2400"/>
              <a:t>node reconfiguration(still under development)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EE72BEF-0BA0-4385-B5A5-F9A9926F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Develop Raft consensus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663115-6706-45D0-92BB-32977FCC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3884C-D16E-4694-8EF0-810A6AD7BFF5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1DCA81-23B6-41FF-A90A-AECA82F1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7D7C3E-3AA9-4AD3-893F-CA7279D3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3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B8B2773-5C86-462E-B9D6-57D48A35A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Arial" panose="020B0604020202020204" pitchFamily="34" charset="0"/>
              </a:rPr>
              <a:t>How to bridge the gap between design and implementation?</a:t>
            </a:r>
          </a:p>
          <a:p>
            <a:pPr lvl="1"/>
            <a:r>
              <a:rPr lang="en-US" altLang="zh-CN">
                <a:latin typeface="Arial" panose="020B0604020202020204" pitchFamily="34" charset="0"/>
              </a:rPr>
              <a:t>Make the implementation exactly a refinement of the design</a:t>
            </a:r>
            <a:endParaRPr lang="en-US" altLang="zh-CN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BE391C13-5DCE-4800-88A9-A42354EE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Motivation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21A8E8-74A3-4861-BFF6-F50EC3D1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8C46D-0531-4B28-81FD-D2EC9768687D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DDFDDF-DF43-4D02-B342-67B90A6D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409497-F9EF-4D27-B978-7E0D05C5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F62626-6151-43EB-82EC-EE0A4EAE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957" y="2977984"/>
            <a:ext cx="4078515" cy="23665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C6C4E6-8A2C-4C3E-9A24-6AAE9C00B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28" y="2883504"/>
            <a:ext cx="4241346" cy="246100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0B2E788-BF9B-407E-BA1C-41353C478CAC}"/>
              </a:ext>
            </a:extLst>
          </p:cNvPr>
          <p:cNvSpPr txBox="1"/>
          <p:nvPr/>
        </p:nvSpPr>
        <p:spPr>
          <a:xfrm>
            <a:off x="1636487" y="4289365"/>
            <a:ext cx="3381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a</a:t>
            </a:r>
            <a:r>
              <a:rPr lang="zh-CN" altLang="en-US"/>
              <a:t>nimation </a:t>
            </a:r>
            <a:r>
              <a:rPr lang="en-US" altLang="zh-CN"/>
              <a:t>only with </a:t>
            </a:r>
            <a:r>
              <a:rPr lang="zh-CN" altLang="en-US"/>
              <a:t>keyframe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DC49260-B941-4DD1-BEDD-F57A8AFC7290}"/>
              </a:ext>
            </a:extLst>
          </p:cNvPr>
          <p:cNvSpPr txBox="1"/>
          <p:nvPr/>
        </p:nvSpPr>
        <p:spPr>
          <a:xfrm>
            <a:off x="7266443" y="4289365"/>
            <a:ext cx="2893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high-quality animation</a:t>
            </a:r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B40F1A5-E80E-4C91-97C5-E99E2D371F63}"/>
              </a:ext>
            </a:extLst>
          </p:cNvPr>
          <p:cNvSpPr txBox="1"/>
          <p:nvPr/>
        </p:nvSpPr>
        <p:spPr>
          <a:xfrm>
            <a:off x="1672775" y="2293659"/>
            <a:ext cx="3381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/>
              <a:t>Design</a:t>
            </a:r>
            <a:endParaRPr lang="zh-CN" altLang="en-US" sz="280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35710AA-FA64-42D2-A121-CF9D98B41359}"/>
              </a:ext>
            </a:extLst>
          </p:cNvPr>
          <p:cNvSpPr txBox="1"/>
          <p:nvPr/>
        </p:nvSpPr>
        <p:spPr>
          <a:xfrm>
            <a:off x="7302731" y="2293659"/>
            <a:ext cx="289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Implementation</a:t>
            </a:r>
            <a:endParaRPr lang="zh-CN" altLang="en-US" sz="280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917B77FF-F9D4-4F9B-882B-087931A26C8F}"/>
              </a:ext>
            </a:extLst>
          </p:cNvPr>
          <p:cNvSpPr/>
          <p:nvPr/>
        </p:nvSpPr>
        <p:spPr>
          <a:xfrm>
            <a:off x="4572000" y="2625064"/>
            <a:ext cx="2627086" cy="8910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FFF2FD1-9279-495D-B651-59A396216392}"/>
              </a:ext>
            </a:extLst>
          </p:cNvPr>
          <p:cNvSpPr txBox="1"/>
          <p:nvPr/>
        </p:nvSpPr>
        <p:spPr>
          <a:xfrm>
            <a:off x="5018315" y="3171762"/>
            <a:ext cx="2064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Refinement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83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B0FE90F-2EA8-4A92-B7B3-5C036257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Abstract Level</a:t>
            </a:r>
          </a:p>
          <a:p>
            <a:pPr lvl="1"/>
            <a:r>
              <a:rPr lang="en-US" altLang="zh-CN"/>
              <a:t>Assuming Atomic Communication</a:t>
            </a:r>
          </a:p>
          <a:p>
            <a:pPr lvl="1"/>
            <a:r>
              <a:rPr lang="en-US" altLang="zh-CN"/>
              <a:t> The abstract level’s state can generate the initial state for the concrete level’s state </a:t>
            </a:r>
          </a:p>
          <a:p>
            <a:r>
              <a:rPr lang="en-US" altLang="zh-CN"/>
              <a:t>Concrete Level</a:t>
            </a:r>
          </a:p>
          <a:p>
            <a:pPr lvl="1"/>
            <a:r>
              <a:rPr lang="en-US" altLang="zh-CN"/>
              <a:t>Send/Receive</a:t>
            </a:r>
            <a:r>
              <a:rPr lang="zh-CN" altLang="en-US"/>
              <a:t> </a:t>
            </a:r>
            <a:r>
              <a:rPr lang="en-US" altLang="zh-CN"/>
              <a:t>Asynchronized Communication</a:t>
            </a:r>
          </a:p>
          <a:p>
            <a:pPr lvl="1"/>
            <a:r>
              <a:rPr lang="en-US" altLang="zh-CN"/>
              <a:t>A refinement of the abstract specification</a:t>
            </a:r>
          </a:p>
          <a:p>
            <a:r>
              <a:rPr lang="en-US" altLang="zh-CN"/>
              <a:t>Use a staged approach</a:t>
            </a:r>
          </a:p>
          <a:p>
            <a:pPr lvl="1"/>
            <a:r>
              <a:rPr lang="en-US" altLang="zh-CN"/>
              <a:t>Divide Raft into two stages, Vote and Replicate</a:t>
            </a:r>
          </a:p>
          <a:p>
            <a:pPr lvl="1"/>
            <a:r>
              <a:rPr lang="en-US" altLang="zh-CN"/>
              <a:t>Initial state of abstract model + Vote/Replicate of concrete model</a:t>
            </a:r>
          </a:p>
          <a:p>
            <a:pPr lvl="1"/>
            <a:r>
              <a:rPr lang="en-US" altLang="zh-CN"/>
              <a:t>Continue to generate valid initial states using the concrete model</a:t>
            </a:r>
          </a:p>
          <a:p>
            <a:pPr lvl="1"/>
            <a:r>
              <a:rPr lang="en-US" altLang="zh-CN">
                <a:effectLst/>
              </a:rPr>
              <a:t>Iterative stages with new initial states</a:t>
            </a:r>
          </a:p>
          <a:p>
            <a:pPr lvl="1"/>
            <a:endParaRPr lang="en-US" altLang="zh-CN"/>
          </a:p>
          <a:p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A039E6B-592B-44E4-A254-14BFE3B5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Specify Raft at two level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04D2BA-1007-45A2-B80A-CB2B73D0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82D9B-884C-4901-B41D-DCB3E17B24F8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8A1EE6-AA7C-45E4-96AA-A6D50DD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C7B75A-CD07-448A-B140-2C61949C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58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4913106-A2B5-4BCD-A88C-02996D568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TLC Model Setting</a:t>
            </a:r>
          </a:p>
          <a:p>
            <a:pPr lvl="1"/>
            <a:r>
              <a:rPr lang="en-US" altLang="zh-CN"/>
              <a:t>3 nodes</a:t>
            </a:r>
          </a:p>
          <a:p>
            <a:pPr lvl="1"/>
            <a:r>
              <a:rPr lang="en-US" altLang="zh-CN"/>
              <a:t>2 values</a:t>
            </a:r>
          </a:p>
          <a:p>
            <a:pPr lvl="1"/>
            <a:r>
              <a:rPr lang="en-US" altLang="zh-CN"/>
              <a:t>Limit boundary</a:t>
            </a:r>
          </a:p>
          <a:p>
            <a:pPr lvl="2"/>
            <a:r>
              <a:rPr lang="en-US" altLang="zh-CN"/>
              <a:t>3, count of increasing terms</a:t>
            </a:r>
          </a:p>
          <a:p>
            <a:pPr lvl="2"/>
            <a:r>
              <a:rPr lang="en-US" altLang="zh-CN"/>
              <a:t>3, count of replicate request/response messages</a:t>
            </a:r>
          </a:p>
          <a:p>
            <a:pPr lvl="2"/>
            <a:r>
              <a:rPr lang="en-US" altLang="zh-CN"/>
              <a:t>3, count of vote request/response messages</a:t>
            </a:r>
          </a:p>
          <a:p>
            <a:pPr lvl="2"/>
            <a:r>
              <a:rPr lang="en-US" altLang="zh-CN"/>
              <a:t>2, count of restarting</a:t>
            </a:r>
          </a:p>
          <a:p>
            <a:pPr lvl="1"/>
            <a:r>
              <a:rPr lang="en-US" altLang="zh-CN"/>
              <a:t>Use symmetrical sets and views</a:t>
            </a:r>
          </a:p>
          <a:p>
            <a:r>
              <a:rPr lang="en-US" altLang="zh-CN"/>
              <a:t>Finally,</a:t>
            </a:r>
          </a:p>
          <a:p>
            <a:pPr lvl="1"/>
            <a:r>
              <a:rPr lang="en-US" altLang="zh-CN"/>
              <a:t>Generate 41920889 distinct states</a:t>
            </a:r>
          </a:p>
          <a:p>
            <a:pPr lvl="1"/>
            <a:r>
              <a:rPr lang="en-US" altLang="zh-CN"/>
              <a:t>We got 8205852 traces, and all these cases pass</a:t>
            </a:r>
          </a:p>
          <a:p>
            <a:pPr lvl="1"/>
            <a:r>
              <a:rPr lang="en-US" altLang="zh-CN"/>
              <a:t>Finding bugs in both the design and implementation</a:t>
            </a:r>
          </a:p>
          <a:p>
            <a:endParaRPr lang="en-US" altLang="zh-CN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AC62F4C-8869-4731-B789-6C5AF5FB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Run TLC model check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0311B-3435-49F5-937E-F4DF0615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46585-B740-4324-AAAC-C3DEF13C417E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B00F11-ADDF-48FC-B070-C001F149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730BEA-D7F3-4C7A-AAE8-4DFF889E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0E09182-AD84-4C46-8050-F58B08931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Our tools and specifications are open and available on GitHub</a:t>
            </a:r>
          </a:p>
          <a:p>
            <a:pPr lvl="1"/>
            <a:r>
              <a:rPr lang="en-US" altLang="zh-CN"/>
              <a:t>[</a:t>
            </a:r>
            <a:r>
              <a:rPr lang="en-US" altLang="zh-CN" err="1"/>
              <a:t>Scupt</a:t>
            </a:r>
            <a:r>
              <a:rPr lang="en-US" altLang="zh-CN"/>
              <a:t>, 2024] </a:t>
            </a:r>
            <a:r>
              <a:rPr lang="en-US" altLang="zh-CN" err="1"/>
              <a:t>Scupt</a:t>
            </a:r>
            <a:r>
              <a:rPr lang="en-US" altLang="zh-CN"/>
              <a:t> (2024). </a:t>
            </a:r>
            <a:r>
              <a:rPr lang="en-US" altLang="zh-CN" err="1"/>
              <a:t>sedeve</a:t>
            </a:r>
            <a:r>
              <a:rPr lang="en-US" altLang="zh-CN"/>
              <a:t>-kit. </a:t>
            </a:r>
            <a:r>
              <a:rPr lang="en-US" altLang="zh-CN">
                <a:hlinkClick r:id="rId3"/>
              </a:rPr>
              <a:t>https://github.com/scuptio/sedeve-kit/</a:t>
            </a:r>
            <a:endParaRPr lang="en-US" altLang="zh-CN"/>
          </a:p>
          <a:p>
            <a:pPr lvl="1"/>
            <a:r>
              <a:rPr lang="en-US" altLang="zh-CN"/>
              <a:t>[</a:t>
            </a:r>
            <a:r>
              <a:rPr lang="en-US" altLang="zh-CN" err="1"/>
              <a:t>Scupt</a:t>
            </a:r>
            <a:r>
              <a:rPr lang="en-US" altLang="zh-CN"/>
              <a:t>, 2024] </a:t>
            </a:r>
            <a:r>
              <a:rPr lang="en-US" altLang="zh-CN" err="1"/>
              <a:t>Scupt</a:t>
            </a:r>
            <a:r>
              <a:rPr lang="en-US" altLang="zh-CN"/>
              <a:t> (2024). TLA+ spec. </a:t>
            </a:r>
            <a:r>
              <a:rPr lang="en-US" altLang="zh-CN">
                <a:hlinkClick r:id="rId4"/>
              </a:rPr>
              <a:t>https://github.com/scuptio/tlaplus-specification</a:t>
            </a:r>
            <a:endParaRPr lang="en-US" altLang="zh-CN"/>
          </a:p>
          <a:p>
            <a:r>
              <a:rPr lang="en-US" altLang="zh-CN"/>
              <a:t>Our TLA+ verified Raft implementation will be open-source later</a:t>
            </a:r>
          </a:p>
          <a:p>
            <a:pPr lvl="1"/>
            <a:r>
              <a:rPr lang="en-US" altLang="zh-CN"/>
              <a:t>After,</a:t>
            </a:r>
          </a:p>
          <a:p>
            <a:pPr lvl="2"/>
            <a:r>
              <a:rPr lang="en-US" altLang="zh-CN"/>
              <a:t>Finishing re-configuration protocol and more testing</a:t>
            </a:r>
          </a:p>
          <a:p>
            <a:pPr lvl="1"/>
            <a:endParaRPr lang="en-US" altLang="zh-CN"/>
          </a:p>
          <a:p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EA43C79-CF3B-C803-8E7A-97DFECF3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6E6D3F-D08E-4B46-B823-C4E063C4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F92B5-5E81-45F1-ACDF-3731A55E5CA8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86B9CD-24A8-4C40-A379-157A561C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B393B7-E261-40FB-8A8D-94066691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65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6EA942D-EB5F-4C4E-95D8-104FA409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sz="8000" dirty="0"/>
              <a:t>Thank You</a:t>
            </a:r>
          </a:p>
          <a:p>
            <a:pPr marL="0" indent="0" algn="ctr">
              <a:buNone/>
            </a:pPr>
            <a:r>
              <a:rPr lang="en-US" altLang="zh-CN" sz="8000" dirty="0"/>
              <a:t>Q and A</a:t>
            </a:r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dirty="0"/>
              <a:t>Contacts: guohua@scupt.com</a:t>
            </a:r>
          </a:p>
          <a:p>
            <a:pPr marL="0" indent="0" algn="ctr">
              <a:buNone/>
            </a:pPr>
            <a:endParaRPr lang="en-US" altLang="zh-CN" sz="8000" dirty="0"/>
          </a:p>
          <a:p>
            <a:endParaRPr lang="zh-CN" alt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B0ADDFBA-D1E8-E8A3-47E2-88F7C444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468AD2-1D5C-4A5C-9349-C7F69B42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16868-9D52-4EE2-8121-178093B318A1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12EC02-DB1C-42CA-AF32-E6A3FD1F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45D536-FE74-4E8F-A436-252F602C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3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C84D5B4-7691-4B1A-882E-7ED0A565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The basic idea</a:t>
            </a:r>
          </a:p>
          <a:p>
            <a:pPr lvl="1"/>
            <a:r>
              <a:rPr lang="en-US" altLang="zh-CN" sz="2800"/>
              <a:t>System implementation guided by specification</a:t>
            </a:r>
          </a:p>
          <a:p>
            <a:pPr lvl="1"/>
            <a:r>
              <a:rPr lang="en-US" altLang="zh-CN" sz="2800"/>
              <a:t>Use a model checker to explore valid state space of the design </a:t>
            </a:r>
          </a:p>
          <a:p>
            <a:pPr lvl="1"/>
            <a:r>
              <a:rPr lang="en-US" altLang="zh-CN" sz="2800"/>
              <a:t>Use a model to generate a test case to verify the </a:t>
            </a:r>
            <a:r>
              <a:rPr lang="en-US" altLang="zh-CN" sz="2800">
                <a:latin typeface="Arial" panose="020B0604020202020204" pitchFamily="34" charset="0"/>
              </a:rPr>
              <a:t>implementation</a:t>
            </a:r>
          </a:p>
          <a:p>
            <a:pPr lvl="1"/>
            <a:r>
              <a:rPr lang="en-US" altLang="zh-CN" sz="2800">
                <a:latin typeface="Arial" panose="020B0604020202020204" pitchFamily="34" charset="0"/>
              </a:rPr>
              <a:t>Use test to check the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keyframes</a:t>
            </a: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BF0290BE-8DEA-4FFF-8983-F125846B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idea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FBDD4B-A503-4692-AD52-580CB8E8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479A60-2374-48CF-80BC-A27D7686CC5B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C85BC6-A254-405D-9A30-ADB01C70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941599-0F3A-4A88-B02B-27947EA3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2468E84-E5D0-49E4-B2F0-602E63BFB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0"/>
              <a:t>[</a:t>
            </a:r>
            <a:r>
              <a:rPr lang="en-US" altLang="zh-CN" sz="2000" b="0" err="1"/>
              <a:t>Dorminey</a:t>
            </a:r>
            <a:r>
              <a:rPr lang="en-US" altLang="zh-CN" sz="2000" b="0"/>
              <a:t>, 2020] </a:t>
            </a:r>
            <a:r>
              <a:rPr lang="en-US" altLang="zh-CN" sz="2000" b="0" err="1"/>
              <a:t>Dorminey</a:t>
            </a:r>
            <a:r>
              <a:rPr lang="en-US" altLang="zh-CN" sz="2000" b="0"/>
              <a:t>, S. (2020). Kayfabe: Model-based program testing with </a:t>
            </a:r>
            <a:r>
              <a:rPr lang="en-US" altLang="zh-CN" sz="2000" b="0" err="1"/>
              <a:t>tla</a:t>
            </a:r>
            <a:r>
              <a:rPr lang="en-US" altLang="zh-CN" sz="2000" b="0"/>
              <a:t>+/</a:t>
            </a:r>
            <a:r>
              <a:rPr lang="en-US" altLang="zh-CN" sz="2000" b="0" err="1"/>
              <a:t>tlc</a:t>
            </a:r>
            <a:r>
              <a:rPr lang="en-US" altLang="zh-CN" sz="2000" b="0"/>
              <a:t>.</a:t>
            </a:r>
          </a:p>
          <a:p>
            <a:endParaRPr lang="en-US" altLang="zh-CN" sz="2000" b="0"/>
          </a:p>
          <a:p>
            <a:r>
              <a:rPr lang="en-US" altLang="zh-CN" sz="2000" b="0"/>
              <a:t>[</a:t>
            </a:r>
            <a:r>
              <a:rPr lang="en-US" altLang="zh-CN" sz="2000" b="0" err="1"/>
              <a:t>Schvimer</a:t>
            </a:r>
            <a:r>
              <a:rPr lang="en-US" altLang="zh-CN" sz="2000" b="0"/>
              <a:t> et al., 2020] </a:t>
            </a:r>
            <a:r>
              <a:rPr lang="en-US" altLang="zh-CN" sz="2000" b="0" err="1"/>
              <a:t>Schvimer</a:t>
            </a:r>
            <a:r>
              <a:rPr lang="en-US" altLang="zh-CN" sz="2000" b="0"/>
              <a:t>, J., Davis, A. J. J., and Hirschhorn, M. (2020). extreme modelling in practice. Proc. VLDB Endow., 13(9):1346–1358.</a:t>
            </a:r>
          </a:p>
          <a:p>
            <a:endParaRPr lang="en-US" altLang="zh-CN" sz="2000" b="0"/>
          </a:p>
          <a:p>
            <a:r>
              <a:rPr lang="en-US" altLang="zh-CN" sz="2000" b="0"/>
              <a:t>[Wang et al., 2023] Wang, D., Dou, W., Gao, Y., Wu, C., Wei, J., and Huang, T. (2023). Model checking guided testing for distributed systems. In Luna, G. A. D., </a:t>
            </a:r>
            <a:r>
              <a:rPr lang="en-US" altLang="zh-CN" sz="2000" b="0" err="1"/>
              <a:t>Querzoni</a:t>
            </a:r>
            <a:r>
              <a:rPr lang="en-US" altLang="zh-CN" sz="2000" b="0"/>
              <a:t>, L., </a:t>
            </a:r>
            <a:r>
              <a:rPr lang="en-US" altLang="zh-CN" sz="2000" b="0" err="1"/>
              <a:t>Fedorova</a:t>
            </a:r>
            <a:r>
              <a:rPr lang="en-US" altLang="zh-CN" sz="2000" b="0"/>
              <a:t>, A., and Narayanan, D., editors, Proceedings of the Eighteenth European Conference on Computer Systems, </a:t>
            </a:r>
            <a:r>
              <a:rPr lang="en-US" altLang="zh-CN" sz="2000" b="0" err="1"/>
              <a:t>EuroSys</a:t>
            </a:r>
            <a:r>
              <a:rPr lang="en-US" altLang="zh-CN" sz="2000" b="0"/>
              <a:t> 2023, Rome, Italy, May 8-12, 2023, pages 127–143. AC</a:t>
            </a:r>
          </a:p>
          <a:p>
            <a:endParaRPr lang="en-US" altLang="zh-CN" sz="2000" b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788D2AD6-FD14-41B2-9D9A-826B25F3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Related work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06DB4F-4D40-4324-B40A-9E12367D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AF26E-4193-4CDA-AF05-7578A8E37B5E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33EE34-3243-4170-9188-74C517D8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BAB250-EA6F-47F5-A963-736B9CE4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CE599B8-4600-40BF-AB63-DB8A87E9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architecture of </a:t>
            </a:r>
            <a:r>
              <a:rPr lang="en-US" altLang="zh-CN" err="1"/>
              <a:t>sedeve</a:t>
            </a:r>
            <a:r>
              <a:rPr lang="en-US" altLang="zh-CN"/>
              <a:t>-kit</a:t>
            </a:r>
            <a:endParaRPr lang="zh-CN" altLang="en-US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6B71D015-658A-4017-9998-445B35DF9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0286" y="1219202"/>
            <a:ext cx="3892938" cy="298994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err="1"/>
              <a:t>TraceGen</a:t>
            </a:r>
            <a:r>
              <a:rPr lang="zh-CN" altLang="en-US" sz="1800"/>
              <a:t>： </a:t>
            </a:r>
            <a:r>
              <a:rPr lang="en-US" altLang="zh-CN" sz="1800" b="0"/>
              <a:t>generating trace/test case</a:t>
            </a:r>
          </a:p>
          <a:p>
            <a:pPr marL="0" indent="0">
              <a:buNone/>
            </a:pPr>
            <a:r>
              <a:rPr lang="en-US" altLang="zh-CN" sz="1800"/>
              <a:t>Deterministic Player: </a:t>
            </a:r>
            <a:r>
              <a:rPr lang="en-US" altLang="zh-CN" sz="1800" b="0"/>
              <a:t>Run deterministic testing controlled by the test case</a:t>
            </a:r>
          </a:p>
          <a:p>
            <a:pPr marL="0" indent="0">
              <a:buNone/>
            </a:pPr>
            <a:r>
              <a:rPr lang="en-US" altLang="zh-CN" sz="1800"/>
              <a:t>S-</a:t>
            </a:r>
            <a:r>
              <a:rPr lang="en-US" altLang="zh-CN" sz="1800" err="1"/>
              <a:t>Serde</a:t>
            </a:r>
            <a:r>
              <a:rPr lang="en-US" altLang="zh-CN" sz="1800"/>
              <a:t>: </a:t>
            </a:r>
            <a:r>
              <a:rPr lang="en-US" altLang="zh-CN" sz="1800" b="0"/>
              <a:t>Serialized/Deserialized message</a:t>
            </a:r>
          </a:p>
          <a:p>
            <a:pPr marL="0" indent="0">
              <a:buNone/>
            </a:pPr>
            <a:r>
              <a:rPr lang="en-US" altLang="zh-CN" sz="1800"/>
              <a:t>S-Net: </a:t>
            </a:r>
            <a:r>
              <a:rPr lang="en-US" altLang="zh-CN" sz="1800" b="0"/>
              <a:t>Library to build network channel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E69F6A-773E-43E3-88A7-727AEBA0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C76D29-0D1C-4272-B71C-80CC6F700EAA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8C5436-28FC-42CB-AE7C-793B9AFC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D7B332C-8E8E-4D0E-BD7E-A9697F87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5" name="内容占位符 14">
            <a:extLst>
              <a:ext uri="{FF2B5EF4-FFF2-40B4-BE49-F238E27FC236}">
                <a16:creationId xmlns:a16="http://schemas.microsoft.com/office/drawing/2014/main" id="{51469E78-ED94-4E3E-A8D4-F4C8E261B0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418319"/>
            <a:ext cx="7300913" cy="4508724"/>
          </a:xfrm>
        </p:spPr>
      </p:pic>
    </p:spTree>
    <p:extLst>
      <p:ext uri="{BB962C8B-B14F-4D97-AF65-F5344CB8AC3E}">
        <p14:creationId xmlns:p14="http://schemas.microsoft.com/office/powerpoint/2010/main" val="201103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6897345B-BE54-43FD-BC7E-6D49B993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Workflow</a:t>
            </a:r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F58D7B0-D19D-46BB-81CD-0EB584C53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9247" y="1219201"/>
            <a:ext cx="3871210" cy="4906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b="0"/>
              <a:t>1. Utilize </a:t>
            </a:r>
            <a:r>
              <a:rPr lang="en-US" altLang="zh-CN" sz="1800"/>
              <a:t>I/O automata </a:t>
            </a:r>
            <a:r>
              <a:rPr lang="en-US" altLang="zh-CN" sz="1800" b="0"/>
              <a:t>to define the system</a:t>
            </a:r>
          </a:p>
          <a:p>
            <a:pPr marL="0" indent="0">
              <a:buNone/>
            </a:pPr>
            <a:r>
              <a:rPr lang="en-US" altLang="zh-CN" sz="1800" b="0"/>
              <a:t>2. Verify correctness and generate the model's state space</a:t>
            </a:r>
          </a:p>
          <a:p>
            <a:pPr marL="0" indent="0">
              <a:buNone/>
            </a:pPr>
            <a:r>
              <a:rPr lang="en-US" altLang="zh-CN" sz="1800" b="0"/>
              <a:t>3. Create a set of test cases from the model's state space</a:t>
            </a:r>
          </a:p>
          <a:p>
            <a:pPr marL="0" indent="0">
              <a:buNone/>
            </a:pPr>
            <a:r>
              <a:rPr lang="en-US" altLang="zh-CN" sz="1800" b="0"/>
              <a:t>4. Develop the program based on specification and map </a:t>
            </a:r>
            <a:r>
              <a:rPr lang="en-US" altLang="zh-CN" sz="1800"/>
              <a:t>macro anchors</a:t>
            </a:r>
            <a:endParaRPr lang="en-US" altLang="zh-CN" sz="1800" b="0"/>
          </a:p>
          <a:p>
            <a:pPr marL="0" indent="0">
              <a:buNone/>
            </a:pPr>
            <a:r>
              <a:rPr lang="en-US" altLang="zh-CN" sz="1800" b="0"/>
              <a:t>5. Conduct deterministic testing and </a:t>
            </a:r>
            <a:r>
              <a:rPr lang="en-US" altLang="zh-CN" sz="1800"/>
              <a:t>identify inconsistencies </a:t>
            </a:r>
            <a:r>
              <a:rPr lang="en-US" altLang="zh-CN" sz="1800" b="0"/>
              <a:t>between the design and implementation</a:t>
            </a:r>
            <a:endParaRPr lang="zh-CN" altLang="en-US" sz="1800" b="0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1A563C-BF36-4117-8A96-3D7C766F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1A1BA-9BFF-4D8A-936F-F9DE34EEBC5D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F35162-1E01-452C-983E-C28715D8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17431A-3E4B-4945-BD3B-C55E1A46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" name="内容占位符 14">
            <a:extLst>
              <a:ext uri="{FF2B5EF4-FFF2-40B4-BE49-F238E27FC236}">
                <a16:creationId xmlns:a16="http://schemas.microsoft.com/office/drawing/2014/main" id="{790592B7-4537-4720-9E02-E5EC13B0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418319"/>
            <a:ext cx="7300913" cy="450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3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CA3FEDA6-4D1B-432A-85BC-96A08440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Workflow</a:t>
            </a:r>
            <a:endParaRPr lang="zh-CN" altLang="en-US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631D0DE2-4C31-4432-9407-5C466953E7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10" y="1219200"/>
            <a:ext cx="4114579" cy="4906963"/>
          </a:xfrm>
        </p:spPr>
      </p:pic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02449EC0-AC5B-4CEF-9632-6BF5024D79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/>
              <a:t>We repeat this procedure until all the test cases pass successfully.</a:t>
            </a:r>
          </a:p>
          <a:p>
            <a:r>
              <a:rPr lang="en-US" altLang="zh-CN"/>
              <a:t>This process is iterative and can evolve continuously. </a:t>
            </a:r>
          </a:p>
          <a:p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D38171-561C-4F53-AA0A-52304154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E7BCB-FDB0-48BD-AD79-F547DD2B19D4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7120E7-F514-47F3-81F9-707A7DA4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CBCCCE-91EB-4E93-BCC5-37C784B9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4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9BDD1229-5E75-4079-A8C1-A66250AC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I/O automata</a:t>
            </a:r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160715B9-84C7-4C44-BD1F-7F4C053B67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/>
              <a:t>We use the Input/Output automata  (I/O automata or automata) abstraction to formalize the system</a:t>
            </a:r>
          </a:p>
          <a:p>
            <a:pPr lvl="1"/>
            <a:r>
              <a:rPr lang="en-US" altLang="zh-CN" i="1"/>
              <a:t>Nancy A. Lynch, Mark R. Tuttle: Hierarchical Correctness Proofs for Distributed Algorithms. PODC 1987: 137-151</a:t>
            </a:r>
          </a:p>
          <a:p>
            <a:endParaRPr lang="en-US" altLang="zh-CN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0B4CF0-FBA3-4555-8603-9639282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0C37D-E0C4-4C22-B8B6-3A3614CDFECB}" type="datetime1">
              <a:rPr lang="en-US" altLang="zh-CN" smtClean="0"/>
              <a:t>4/18/2024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34581C-6518-45F1-8173-1D1089BB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Specification-Driven Development With TLA+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BF18C7-B863-4E1F-BF38-84F5DD85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76C6CD48-3F3D-4EF9-9815-CA9B97F1A0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40" y="1219200"/>
            <a:ext cx="3748919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37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主题1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演示文稿1" id="{5DB9ED4A-6A5F-4CCF-B4F9-7A75AC2B1580}" vid="{B60B4787-571B-4E9B-8AC9-D05F1C30EFB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scuptio</Template>
  <TotalTime>0</TotalTime>
  <Words>2196</Words>
  <Application>Microsoft Office PowerPoint</Application>
  <PresentationFormat>宽屏</PresentationFormat>
  <Paragraphs>364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等线</vt:lpstr>
      <vt:lpstr>Arial</vt:lpstr>
      <vt:lpstr>Cambria Math</vt:lpstr>
      <vt:lpstr>Verdana</vt:lpstr>
      <vt:lpstr>Wingdings</vt:lpstr>
      <vt:lpstr>主题1</vt:lpstr>
      <vt:lpstr>Specification-Driven Development  With TLA+</vt:lpstr>
      <vt:lpstr>Outline of this talk</vt:lpstr>
      <vt:lpstr>Motivation</vt:lpstr>
      <vt:lpstr>The idea</vt:lpstr>
      <vt:lpstr>Related work</vt:lpstr>
      <vt:lpstr>The architecture of sedeve-kit</vt:lpstr>
      <vt:lpstr>The Workflow</vt:lpstr>
      <vt:lpstr>The Workflow</vt:lpstr>
      <vt:lpstr>I/O automata</vt:lpstr>
      <vt:lpstr>I/O automata</vt:lpstr>
      <vt:lpstr>I/O automata</vt:lpstr>
      <vt:lpstr>Specifying System Using I/O automata</vt:lpstr>
      <vt:lpstr>Specifying System Using I/O automata</vt:lpstr>
      <vt:lpstr>Model checking and verifying correctness</vt:lpstr>
      <vt:lpstr> Trace Generate</vt:lpstr>
      <vt:lpstr>Algorithm to generate trace</vt:lpstr>
      <vt:lpstr>Develop following the specification guidance</vt:lpstr>
      <vt:lpstr>Action anchor macro</vt:lpstr>
      <vt:lpstr>Action anchor macro, an example</vt:lpstr>
      <vt:lpstr>Deterministic testing</vt:lpstr>
      <vt:lpstr>Testing controlled by the deterministic player</vt:lpstr>
      <vt:lpstr>Testing controlled by the deterministic player</vt:lpstr>
      <vt:lpstr>Inconsistency E1</vt:lpstr>
      <vt:lpstr>Inconsistency E1</vt:lpstr>
      <vt:lpstr>Inconsistency E2</vt:lpstr>
      <vt:lpstr>Inconsistency E2</vt:lpstr>
      <vt:lpstr>Inconsistency E3</vt:lpstr>
      <vt:lpstr>Inconsistency E3</vt:lpstr>
      <vt:lpstr>Develop Raft consensus</vt:lpstr>
      <vt:lpstr>Specify Raft at two level</vt:lpstr>
      <vt:lpstr>Run TLC model check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2024-04-18T02:21:28Z</dcterms:created>
  <dcterms:modified xsi:type="dcterms:W3CDTF">2024-04-18T02:22:22Z</dcterms:modified>
</cp:coreProperties>
</file>